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image" Target="../media/image-14-15.png"/><Relationship Id="rId16" Type="http://schemas.openxmlformats.org/officeDocument/2006/relationships/image" Target="../media/image-14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image" Target="../media/image-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8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548640"/>
            <a:ext cx="1828800" cy="4754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1600200"/>
            <a:ext cx="6949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Specialized AI &amp; CX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Systems Integrator.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502920" y="315468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strategy and pilots to production outcomes.</a:t>
            </a:r>
            <a:endParaRPr lang="en-US" sz="2000" dirty="0"/>
          </a:p>
        </p:txBody>
      </p:sp>
      <p:sp>
        <p:nvSpPr>
          <p:cNvPr id="7" name="Shape 3"/>
          <p:cNvSpPr/>
          <p:nvPr/>
        </p:nvSpPr>
        <p:spPr>
          <a:xfrm>
            <a:off x="502920" y="3794760"/>
            <a:ext cx="3291840" cy="2743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8" name="Text 4"/>
          <p:cNvSpPr/>
          <p:nvPr/>
        </p:nvSpPr>
        <p:spPr>
          <a:xfrm>
            <a:off x="502920" y="39502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Leading with AI. Innovating with Digital.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02920" y="44348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capabilities overview  ·  pronix.ai  · 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502920"/>
            <a:ext cx="1645920" cy="4297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1371600"/>
            <a:ext cx="5943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Start with a 30-minute</a:t>
            </a:r>
            <a:endParaRPr lang="en-US" sz="36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strategy session.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502920" y="269748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walk your estate, name the two or three use cases worth funding first, and show you the delivery path from pilot to production.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02920" y="3703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WEB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502920" y="392277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pronix.ai/book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46120" y="3703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EMAIL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3246120" y="392277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info@pronix.ai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989320" y="3703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HQ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5989320" y="392277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666 Plainsboro Rd, Suite 1361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Plainsboro, NJ 08536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464515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deck: pronix.ai/capabilities.pdf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502920"/>
            <a:ext cx="1645920" cy="4297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" y="21031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APPENDIX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502920" y="2450592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Delivery detail, assurance and industry priorities.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502920" y="3401568"/>
            <a:ext cx="7223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model · Enabling capabilities · Platform ecosystem · Governance · Security &amp; compliance · Six industry views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A1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DELIVERY MODEL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Advise → Implement → Run. Staff where capacity is the gap.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502920" y="1691640"/>
            <a:ext cx="685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6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1143000" y="1691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Advise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143000" y="1984248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&amp; Consulting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2926080" y="1673352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assessment, scored use-case portfolio, target-state architecture, CFO-ready business case.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949440" y="16916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2–6 weeks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949440" y="194767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Fixed-fee assessment or advisory retainer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02920" y="2423160"/>
            <a:ext cx="8138160" cy="7315"/>
          </a:xfrm>
          <a:prstGeom prst="rect">
            <a:avLst/>
          </a:prstGeom>
          <a:solidFill>
            <a:srgbClr val="1E2F4F"/>
          </a:solidFill>
          <a:ln/>
        </p:spPr>
      </p:sp>
      <p:sp>
        <p:nvSpPr>
          <p:cNvPr id="15" name="Text 12"/>
          <p:cNvSpPr/>
          <p:nvPr/>
        </p:nvSpPr>
        <p:spPr>
          <a:xfrm>
            <a:off x="502920" y="2532888"/>
            <a:ext cx="685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6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1143000" y="253288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Implement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143000" y="2825496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Services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926080" y="251460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build on your CCaaS, cloud and AI platforms, with evals, cutover and hypercare.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949440" y="2532888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8–16 weeks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949440" y="27889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Fixed-scope statement of work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02920" y="3264408"/>
            <a:ext cx="8138160" cy="7315"/>
          </a:xfrm>
          <a:prstGeom prst="rect">
            <a:avLst/>
          </a:prstGeom>
          <a:solidFill>
            <a:srgbClr val="1E2F4F"/>
          </a:solidFill>
          <a:ln/>
        </p:spPr>
      </p:sp>
      <p:sp>
        <p:nvSpPr>
          <p:cNvPr id="22" name="Text 19"/>
          <p:cNvSpPr/>
          <p:nvPr/>
        </p:nvSpPr>
        <p:spPr>
          <a:xfrm>
            <a:off x="502920" y="3374136"/>
            <a:ext cx="685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6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600" dirty="0"/>
          </a:p>
        </p:txBody>
      </p:sp>
      <p:sp>
        <p:nvSpPr>
          <p:cNvPr id="23" name="Text 20"/>
          <p:cNvSpPr/>
          <p:nvPr/>
        </p:nvSpPr>
        <p:spPr>
          <a:xfrm>
            <a:off x="1143000" y="337413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Run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1143000" y="3666744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Services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2926080" y="3355848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24×7 operations, tuning, model and cost optimization, quarterly outcome reviews.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6949440" y="3374136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Ongoing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949440" y="3630168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managed service against SLAs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50292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— certified talent pods embedded in your delivery organization, billing within two weeks.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A2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ENABLING CAPABILITIES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192"/>
              </a:lnSpc>
              <a:buNone/>
            </a:pPr>
            <a:r>
              <a:rPr lang="en-US" sz="28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makes the practices land in production.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5087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9" name="Shape 6"/>
          <p:cNvSpPr/>
          <p:nvPr/>
        </p:nvSpPr>
        <p:spPr>
          <a:xfrm>
            <a:off x="608076" y="16139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923544" y="14904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Enterprise Integration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923544" y="18013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APIs, event buses and core-system connectivity into CRM, claims, policy and banking platforms.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291840" y="15087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13" name="Shape 10"/>
          <p:cNvSpPr/>
          <p:nvPr/>
        </p:nvSpPr>
        <p:spPr>
          <a:xfrm>
            <a:off x="3396996" y="16139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1"/>
          <p:cNvSpPr/>
          <p:nvPr/>
        </p:nvSpPr>
        <p:spPr>
          <a:xfrm>
            <a:off x="3712464" y="14904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Digital Engineering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3712464" y="18013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Cloud, data and application engineering that carries the AI workload rather than fighting it.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080760" y="15087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17" name="Shape 14"/>
          <p:cNvSpPr/>
          <p:nvPr/>
        </p:nvSpPr>
        <p:spPr>
          <a:xfrm>
            <a:off x="6185916" y="16139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5"/>
          <p:cNvSpPr/>
          <p:nvPr/>
        </p:nvSpPr>
        <p:spPr>
          <a:xfrm>
            <a:off x="6501384" y="14904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 &amp; AI Foundations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501384" y="18013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Retrieval, knowledge curation, entitlements and the evaluation infrastructure AI depends on.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02920" y="28803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21" name="Shape 18"/>
          <p:cNvSpPr/>
          <p:nvPr/>
        </p:nvSpPr>
        <p:spPr>
          <a:xfrm>
            <a:off x="608076" y="29855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19"/>
          <p:cNvSpPr/>
          <p:nvPr/>
        </p:nvSpPr>
        <p:spPr>
          <a:xfrm>
            <a:off x="923544" y="28620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Governance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923544" y="31729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registry, evals, red-teaming, PII/PHI guardrails and an auditable decision trail.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3291840" y="28803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25" name="Shape 22"/>
          <p:cNvSpPr/>
          <p:nvPr/>
        </p:nvSpPr>
        <p:spPr>
          <a:xfrm>
            <a:off x="3396996" y="29855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Text 23"/>
          <p:cNvSpPr/>
          <p:nvPr/>
        </p:nvSpPr>
        <p:spPr>
          <a:xfrm>
            <a:off x="3712464" y="28620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Managed Services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3712464" y="31729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24×7 run, tuning and continuous optimization after go-live, against agreed SLAs.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6080760" y="2880360"/>
            <a:ext cx="310896" cy="310896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29" name="Shape 26"/>
          <p:cNvSpPr/>
          <p:nvPr/>
        </p:nvSpPr>
        <p:spPr>
          <a:xfrm>
            <a:off x="6185916" y="2985516"/>
            <a:ext cx="100584" cy="1005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Text 27"/>
          <p:cNvSpPr/>
          <p:nvPr/>
        </p:nvSpPr>
        <p:spPr>
          <a:xfrm>
            <a:off x="6501384" y="286207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Certified Talent Pods</a:t>
            </a:r>
            <a:endParaRPr lang="en-US" sz="1350" dirty="0"/>
          </a:p>
        </p:txBody>
      </p:sp>
      <p:sp>
        <p:nvSpPr>
          <p:cNvPr id="31" name="Text 28"/>
          <p:cNvSpPr/>
          <p:nvPr/>
        </p:nvSpPr>
        <p:spPr>
          <a:xfrm>
            <a:off x="6501384" y="3172968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CCaaS, cloud and AI engineers on the bench to extend your team where capacity is the constraint.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A3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PLATFORM ECOSYSTEM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Certified on the platforms your estate already runs on.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463040"/>
            <a:ext cx="2606040" cy="384048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9" name="Text 6"/>
          <p:cNvSpPr/>
          <p:nvPr/>
        </p:nvSpPr>
        <p:spPr>
          <a:xfrm>
            <a:off x="667512" y="1490472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Contact center &amp; CCaaS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02920" y="1956816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091258"/>
            <a:ext cx="548640" cy="785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234440" y="1997964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Connect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02920" y="2377440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495828"/>
            <a:ext cx="548640" cy="11069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34440" y="241858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Genesys Cloud CX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02920" y="2798064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60" y="2843784"/>
            <a:ext cx="314439" cy="2560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34440" y="2839212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CXone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502920" y="3218688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3300984"/>
            <a:ext cx="548640" cy="1828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234440" y="3259836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Five9</a:t>
            </a:r>
            <a:endParaRPr lang="en-US" sz="1050" dirty="0"/>
          </a:p>
        </p:txBody>
      </p:sp>
      <p:sp>
        <p:nvSpPr>
          <p:cNvPr id="22" name="Shape 15"/>
          <p:cNvSpPr/>
          <p:nvPr/>
        </p:nvSpPr>
        <p:spPr>
          <a:xfrm>
            <a:off x="502920" y="3639312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3763397"/>
            <a:ext cx="548640" cy="99301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234440" y="368046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Talkdesk</a:t>
            </a:r>
            <a:endParaRPr lang="en-US" sz="1050" dirty="0"/>
          </a:p>
        </p:txBody>
      </p:sp>
      <p:sp>
        <p:nvSpPr>
          <p:cNvPr id="25" name="Shape 17"/>
          <p:cNvSpPr/>
          <p:nvPr/>
        </p:nvSpPr>
        <p:spPr>
          <a:xfrm>
            <a:off x="3291840" y="1463040"/>
            <a:ext cx="2606040" cy="384048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26" name="Text 18"/>
          <p:cNvSpPr/>
          <p:nvPr/>
        </p:nvSpPr>
        <p:spPr>
          <a:xfrm>
            <a:off x="3456432" y="1490472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Conversational &amp; agentic AI</a:t>
            </a:r>
            <a:endParaRPr lang="en-US" sz="1200" dirty="0"/>
          </a:p>
        </p:txBody>
      </p:sp>
      <p:sp>
        <p:nvSpPr>
          <p:cNvPr id="27" name="Shape 19"/>
          <p:cNvSpPr/>
          <p:nvPr/>
        </p:nvSpPr>
        <p:spPr>
          <a:xfrm>
            <a:off x="3291840" y="1956816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3280" y="2063696"/>
            <a:ext cx="548640" cy="133713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4023360" y="1997964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Kore.ai XO</a:t>
            </a:r>
            <a:endParaRPr lang="en-US" sz="1050" dirty="0"/>
          </a:p>
        </p:txBody>
      </p:sp>
      <p:sp>
        <p:nvSpPr>
          <p:cNvPr id="30" name="Shape 21"/>
          <p:cNvSpPr/>
          <p:nvPr/>
        </p:nvSpPr>
        <p:spPr>
          <a:xfrm>
            <a:off x="3291840" y="2377440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3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7983" y="2423160"/>
            <a:ext cx="279235" cy="256032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4023360" y="241858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Studio</a:t>
            </a:r>
            <a:endParaRPr lang="en-US" sz="1050" dirty="0"/>
          </a:p>
        </p:txBody>
      </p:sp>
      <p:sp>
        <p:nvSpPr>
          <p:cNvPr id="33" name="Shape 23"/>
          <p:cNvSpPr/>
          <p:nvPr/>
        </p:nvSpPr>
        <p:spPr>
          <a:xfrm>
            <a:off x="3291840" y="2798064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3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6786" y="2843784"/>
            <a:ext cx="221628" cy="256032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4023360" y="2839212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CCAI / Dialogflow</a:t>
            </a:r>
            <a:endParaRPr lang="en-US" sz="1050" dirty="0"/>
          </a:p>
        </p:txBody>
      </p:sp>
      <p:sp>
        <p:nvSpPr>
          <p:cNvPr id="36" name="Shape 25"/>
          <p:cNvSpPr/>
          <p:nvPr/>
        </p:nvSpPr>
        <p:spPr>
          <a:xfrm>
            <a:off x="3291840" y="3218688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3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3280" y="3278273"/>
            <a:ext cx="548640" cy="228303"/>
          </a:xfrm>
          <a:prstGeom prst="rect">
            <a:avLst/>
          </a:prstGeom>
        </p:spPr>
      </p:pic>
      <p:sp>
        <p:nvSpPr>
          <p:cNvPr id="38" name="Text 26"/>
          <p:cNvSpPr/>
          <p:nvPr/>
        </p:nvSpPr>
        <p:spPr>
          <a:xfrm>
            <a:off x="4023360" y="3259836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 Agentforce</a:t>
            </a:r>
            <a:endParaRPr lang="en-US" sz="1050" dirty="0"/>
          </a:p>
        </p:txBody>
      </p:sp>
      <p:sp>
        <p:nvSpPr>
          <p:cNvPr id="39" name="Shape 27"/>
          <p:cNvSpPr/>
          <p:nvPr/>
        </p:nvSpPr>
        <p:spPr>
          <a:xfrm>
            <a:off x="3291840" y="3639312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40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3280" y="3736782"/>
            <a:ext cx="548640" cy="152532"/>
          </a:xfrm>
          <a:prstGeom prst="rect">
            <a:avLst/>
          </a:prstGeom>
        </p:spPr>
      </p:pic>
      <p:sp>
        <p:nvSpPr>
          <p:cNvPr id="41" name="Text 28"/>
          <p:cNvSpPr/>
          <p:nvPr/>
        </p:nvSpPr>
        <p:spPr>
          <a:xfrm>
            <a:off x="4023360" y="368046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Retell AI</a:t>
            </a:r>
            <a:endParaRPr lang="en-US" sz="1050" dirty="0"/>
          </a:p>
        </p:txBody>
      </p:sp>
      <p:sp>
        <p:nvSpPr>
          <p:cNvPr id="42" name="Shape 29"/>
          <p:cNvSpPr/>
          <p:nvPr/>
        </p:nvSpPr>
        <p:spPr>
          <a:xfrm>
            <a:off x="6080760" y="1463040"/>
            <a:ext cx="2606040" cy="384048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43" name="Text 30"/>
          <p:cNvSpPr/>
          <p:nvPr/>
        </p:nvSpPr>
        <p:spPr>
          <a:xfrm>
            <a:off x="6245352" y="1490472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Cloud, LLM &amp; data</a:t>
            </a:r>
            <a:endParaRPr lang="en-US" sz="1200" dirty="0"/>
          </a:p>
        </p:txBody>
      </p:sp>
      <p:sp>
        <p:nvSpPr>
          <p:cNvPr id="44" name="Shape 31"/>
          <p:cNvSpPr/>
          <p:nvPr/>
        </p:nvSpPr>
        <p:spPr>
          <a:xfrm>
            <a:off x="6080760" y="1956816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45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4904" y="2002536"/>
            <a:ext cx="263233" cy="256032"/>
          </a:xfrm>
          <a:prstGeom prst="rect">
            <a:avLst/>
          </a:prstGeom>
        </p:spPr>
      </p:pic>
      <p:sp>
        <p:nvSpPr>
          <p:cNvPr id="46" name="Text 32"/>
          <p:cNvSpPr/>
          <p:nvPr/>
        </p:nvSpPr>
        <p:spPr>
          <a:xfrm>
            <a:off x="6812280" y="1997964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Bedrock</a:t>
            </a:r>
            <a:endParaRPr lang="en-US" sz="1050" dirty="0"/>
          </a:p>
        </p:txBody>
      </p:sp>
      <p:sp>
        <p:nvSpPr>
          <p:cNvPr id="47" name="Shape 33"/>
          <p:cNvSpPr/>
          <p:nvPr/>
        </p:nvSpPr>
        <p:spPr>
          <a:xfrm>
            <a:off x="6080760" y="2377440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48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6104" y="2423160"/>
            <a:ext cx="260833" cy="256032"/>
          </a:xfrm>
          <a:prstGeom prst="rect">
            <a:avLst/>
          </a:prstGeom>
        </p:spPr>
      </p:pic>
      <p:sp>
        <p:nvSpPr>
          <p:cNvPr id="49" name="Text 34"/>
          <p:cNvSpPr/>
          <p:nvPr/>
        </p:nvSpPr>
        <p:spPr>
          <a:xfrm>
            <a:off x="6812280" y="241858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Azure AI</a:t>
            </a:r>
            <a:endParaRPr lang="en-US" sz="1050" dirty="0"/>
          </a:p>
        </p:txBody>
      </p:sp>
      <p:sp>
        <p:nvSpPr>
          <p:cNvPr id="50" name="Shape 35"/>
          <p:cNvSpPr/>
          <p:nvPr/>
        </p:nvSpPr>
        <p:spPr>
          <a:xfrm>
            <a:off x="6080760" y="2798064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5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4658" y="2843784"/>
            <a:ext cx="183723" cy="256032"/>
          </a:xfrm>
          <a:prstGeom prst="rect">
            <a:avLst/>
          </a:prstGeom>
        </p:spPr>
      </p:pic>
      <p:sp>
        <p:nvSpPr>
          <p:cNvPr id="52" name="Text 36"/>
          <p:cNvSpPr/>
          <p:nvPr/>
        </p:nvSpPr>
        <p:spPr>
          <a:xfrm>
            <a:off x="6812280" y="2839212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Vertex AI</a:t>
            </a:r>
            <a:endParaRPr lang="en-US" sz="1050" dirty="0"/>
          </a:p>
        </p:txBody>
      </p:sp>
      <p:sp>
        <p:nvSpPr>
          <p:cNvPr id="53" name="Shape 37"/>
          <p:cNvSpPr/>
          <p:nvPr/>
        </p:nvSpPr>
        <p:spPr>
          <a:xfrm>
            <a:off x="6080760" y="3218688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5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72200" y="3316619"/>
            <a:ext cx="548640" cy="151610"/>
          </a:xfrm>
          <a:prstGeom prst="rect">
            <a:avLst/>
          </a:prstGeom>
        </p:spPr>
      </p:pic>
      <p:sp>
        <p:nvSpPr>
          <p:cNvPr id="55" name="Text 38"/>
          <p:cNvSpPr/>
          <p:nvPr/>
        </p:nvSpPr>
        <p:spPr>
          <a:xfrm>
            <a:off x="6812280" y="3259836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Enterprise</a:t>
            </a:r>
            <a:endParaRPr lang="en-US" sz="1050" dirty="0"/>
          </a:p>
        </p:txBody>
      </p:sp>
      <p:sp>
        <p:nvSpPr>
          <p:cNvPr id="56" name="Shape 39"/>
          <p:cNvSpPr/>
          <p:nvPr/>
        </p:nvSpPr>
        <p:spPr>
          <a:xfrm>
            <a:off x="6080760" y="3639312"/>
            <a:ext cx="260604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5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72200" y="3753494"/>
            <a:ext cx="548640" cy="119108"/>
          </a:xfrm>
          <a:prstGeom prst="rect">
            <a:avLst/>
          </a:prstGeom>
        </p:spPr>
      </p:pic>
      <p:sp>
        <p:nvSpPr>
          <p:cNvPr id="58" name="Text 40"/>
          <p:cNvSpPr/>
          <p:nvPr/>
        </p:nvSpPr>
        <p:spPr>
          <a:xfrm>
            <a:off x="6812280" y="368046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Claude</a:t>
            </a:r>
            <a:endParaRPr lang="en-US" sz="1050" dirty="0"/>
          </a:p>
        </p:txBody>
      </p:sp>
      <p:sp>
        <p:nvSpPr>
          <p:cNvPr id="59" name="Text 41"/>
          <p:cNvSpPr/>
          <p:nvPr/>
        </p:nvSpPr>
        <p:spPr>
          <a:xfrm>
            <a:off x="502920" y="41330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Advanced Tier Services Partner · Genesys, NICE CXone and Five9 implementation partner · Kore.ai strategic partner · Microsoft Gold · Salesforce consulting partner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A4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GOVERNANCE &amp; ASSURANCE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850"/>
              </a:lnSpc>
              <a:buNone/>
            </a:pPr>
            <a:r>
              <a:rPr lang="en-US" sz="25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Regulators and risk teams are stakeholders from day one.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502920" y="1792224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1700784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Model governance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1956816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Registry, versioning and promotion gates — every model change passes an evaluation harness before production.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02920" y="2450592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9"/>
          <p:cNvSpPr/>
          <p:nvPr/>
        </p:nvSpPr>
        <p:spPr>
          <a:xfrm>
            <a:off x="758952" y="235915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Evaluation &amp; red-teaming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58952" y="2615184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Golden datasets, LLM-as-judge plus human calibration, adversarial testing on every release.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02920" y="3108960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5" name="Text 12"/>
          <p:cNvSpPr/>
          <p:nvPr/>
        </p:nvSpPr>
        <p:spPr>
          <a:xfrm>
            <a:off x="758952" y="3017520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 protection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58952" y="3273552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PII/PHI redaction, entitlement-aware retrieval and tenant isolation designed into the architecture.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02920" y="3767328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8" name="Text 15"/>
          <p:cNvSpPr/>
          <p:nvPr/>
        </p:nvSpPr>
        <p:spPr>
          <a:xfrm>
            <a:off x="758952" y="3675888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Auditability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58952" y="393192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action logged, replayable and mapped to your control library for internal audit and regulators.</a:t>
            </a:r>
            <a:endParaRPr lang="en-US" sz="105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0"/>
            <a:ext cx="3429000" cy="4594860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5715000" y="0"/>
            <a:ext cx="3429000" cy="4594860"/>
          </a:xfrm>
          <a:prstGeom prst="rect">
            <a:avLst/>
          </a:prstGeom>
          <a:solidFill>
            <a:srgbClr val="0A1628">
              <a:alpha val="60000"/>
            </a:srgbClr>
          </a:solidFill>
          <a:ln/>
        </p:spPr>
      </p:sp>
      <p:sp>
        <p:nvSpPr>
          <p:cNvPr id="22" name="Text 18"/>
          <p:cNvSpPr/>
          <p:nvPr/>
        </p:nvSpPr>
        <p:spPr>
          <a:xfrm>
            <a:off x="5989320" y="329184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questionnaires, controls documentation and named client references are available under NDA.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controls documentation, attestation reports and DPA templates are shared under NDA.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A5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SECURITY &amp; COMPLIANCE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procurement and risk will ask for.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463040"/>
            <a:ext cx="81381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2920" y="1463040"/>
            <a:ext cx="45720" cy="50292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10" name="Text 7"/>
          <p:cNvSpPr/>
          <p:nvPr/>
        </p:nvSpPr>
        <p:spPr>
          <a:xfrm>
            <a:off x="704088" y="1591056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Information security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2560320" y="160020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[SOC 2 / ISO 27001 STATUS — confirm]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800600" y="1545336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documentation and completed security questionnaires shared on request.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02920" y="2039112"/>
            <a:ext cx="81381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02920" y="2039112"/>
            <a:ext cx="45720" cy="50292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15" name="Text 12"/>
          <p:cNvSpPr/>
          <p:nvPr/>
        </p:nvSpPr>
        <p:spPr>
          <a:xfrm>
            <a:off x="704088" y="216712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Healthcare data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2560320" y="2176272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HIPAA-aligned handling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800600" y="2121408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redaction by default, BAA available, entitlement-aware retrieval on clinical content.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02920" y="2615184"/>
            <a:ext cx="81381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02920" y="2615184"/>
            <a:ext cx="45720" cy="50292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20" name="Text 17"/>
          <p:cNvSpPr/>
          <p:nvPr/>
        </p:nvSpPr>
        <p:spPr>
          <a:xfrm>
            <a:off x="704088" y="274320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Privacy &amp; data residency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2560320" y="275234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GDPR / DPA ready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800600" y="2697480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DPA and sub-processor list provided; US, EU and India delivery regions with residency options.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02920" y="3191256"/>
            <a:ext cx="81381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502920" y="3191256"/>
            <a:ext cx="45720" cy="50292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25" name="Text 22"/>
          <p:cNvSpPr/>
          <p:nvPr/>
        </p:nvSpPr>
        <p:spPr>
          <a:xfrm>
            <a:off x="704088" y="3319272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AI-specific risk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2560320" y="3328416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NIST AI RMF-aligned practice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4800600" y="3273552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registry, eval gates, red-teaming and a replayable audit trail per model version.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02920" y="3767328"/>
            <a:ext cx="81381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502920" y="3767328"/>
            <a:ext cx="45720" cy="50292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30" name="Text 27"/>
          <p:cNvSpPr/>
          <p:nvPr/>
        </p:nvSpPr>
        <p:spPr>
          <a:xfrm>
            <a:off x="704088" y="3895344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Access &amp; tenancy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2560320" y="390448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Least-privilege by design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4800600" y="3849624"/>
            <a:ext cx="3703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isolation, client-owned cloud accounts where required, no training on client data.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A6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Financial services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Servicing deflection on balance, payment and status intents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Fraud and AML copilots inside the agent workflow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 assist grounded in product and compliance content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banking, card and servicing platforms integrated via APIs, with full redaction and audit trails.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45–60%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 on transactional intents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15–25%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AHT reduction with agent assist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A7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Healthcare providers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scheduling and access with real EHR write-back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 clinical documentation support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Nurse and agent copilots on approved clinical content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and Cerner-adjacent integration patterns, HIPAA-aligned handling and PHI redaction by default.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30–45%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volume deflected from access centers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25–40%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patient intake and triage cycles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A8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Health payers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service IVA for claims, benefits and EOB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Prior-authorization automation with clinical human-in-the-loop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Appeals, grievances and attachment intelligence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CMS-0057-F aligned workflows, decision timelines and defensible audit trails per model version.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-62%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Claim-triage cycle time (delivered)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100%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Interactions scored by automated QA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capabilities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WE ARE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5394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964"/>
              </a:lnSpc>
              <a:buNone/>
            </a:pPr>
            <a:r>
              <a:rPr lang="en-US" sz="26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enterprise AI and CX implementation partner — since 2010.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502920" y="1965960"/>
            <a:ext cx="52120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Pronix Inc (operating as pronix.ai) is a systems integrator specialized in AI and CX — improving customer experience, automating operations and accelerating AI adoption through production.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2920" y="30175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b="1" i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Fixed-scope implementation · managed run · certified talent pods — one accountable delivery model.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82296" y="3611880"/>
            <a:ext cx="9061704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3712464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2010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502920" y="402336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· Plainsboro, NJ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624328" y="3712464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2624328" y="402336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regions: US · India · EMEA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478024" y="3749040"/>
            <a:ext cx="7315" cy="548640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16" name="Text 13"/>
          <p:cNvSpPr/>
          <p:nvPr/>
        </p:nvSpPr>
        <p:spPr>
          <a:xfrm>
            <a:off x="4745736" y="3712464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24×7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4745736" y="402336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run and hypercare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599432" y="3749040"/>
            <a:ext cx="7315" cy="548640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19" name="Text 16"/>
          <p:cNvSpPr/>
          <p:nvPr/>
        </p:nvSpPr>
        <p:spPr>
          <a:xfrm>
            <a:off x="6867144" y="3712464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15+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867144" y="4023360"/>
            <a:ext cx="1920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Platforms certified across CCaaS, cloud and LLM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6720840" y="3749040"/>
            <a:ext cx="7315" cy="548640"/>
          </a:xfrm>
          <a:prstGeom prst="rect">
            <a:avLst/>
          </a:prstGeom>
          <a:solidFill>
            <a:srgbClr val="DCE3EC"/>
          </a:solidFill>
          <a:ln/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200400" cy="3611880"/>
          </a:xfrm>
          <a:prstGeom prst="rect">
            <a:avLst/>
          </a:prstGeom>
        </p:spPr>
      </p:pic>
      <p:sp>
        <p:nvSpPr>
          <p:cNvPr id="23" name="Shape 19"/>
          <p:cNvSpPr/>
          <p:nvPr/>
        </p:nvSpPr>
        <p:spPr>
          <a:xfrm>
            <a:off x="5943600" y="0"/>
            <a:ext cx="3200400" cy="3611880"/>
          </a:xfrm>
          <a:prstGeom prst="rect">
            <a:avLst/>
          </a:prstGeom>
          <a:solidFill>
            <a:srgbClr val="0A1628">
              <a:alpha val="45000"/>
            </a:srgbClr>
          </a:solidFill>
          <a:ln/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A9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Insurance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FNOL conversational triage and claims intake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Underwriting submission extraction and appetite checks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and endorsement copilots with state-aware retrieval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Guidewire, Duck Creek and legacy policy-admin integration via APIs and message-bus patterns.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20–35%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Straight-through processing on eligible claims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25–40%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quote turnaround for SMB submissions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A10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Retail &amp; e-commerce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status, returns and WISMO deflection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Peak-season readiness and CCaaS modernization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Conversational commerce and post-purchase care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Commerce, OMS and Service Cloud integration, with warm site-by-site cutovers ahead of peak.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90 days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IVR to live on Amazon Connect (delivered)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-28%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AHT through holiday peak (delivered)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appendix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A11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0A1628">
              <a:alpha val="68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0" y="0"/>
            <a:ext cx="82296" cy="14173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5"/>
          <p:cNvSpPr/>
          <p:nvPr/>
        </p:nvSpPr>
        <p:spPr>
          <a:xfrm>
            <a:off x="502920" y="3657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INDUSTRY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02920" y="60350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BPO &amp; outsourcing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502920" y="16459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use cases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02920" y="1984248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assist across multi-client programs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Auto-QA replacing 5% sampling with full coverage</a:t>
            </a:r>
            <a:endParaRPr lang="en-US" sz="1200" dirty="0"/>
          </a:p>
          <a:p>
            <a:pPr marL="342900" indent="-342900">
              <a:lnSpc>
                <a:spcPts val="2000"/>
              </a:lnSpc>
              <a:buSzPct val="100000"/>
              <a:buChar char="▪"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Multilingual voice AI and outcome-based delivery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502920" y="3474720"/>
            <a:ext cx="4114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note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37490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platform with per-client isolation — SLA-safe shadow-mode rollout before production suggestions.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532120" y="169164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532120" y="169164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7" name="Text 13"/>
          <p:cNvSpPr/>
          <p:nvPr/>
        </p:nvSpPr>
        <p:spPr>
          <a:xfrm>
            <a:off x="5760720" y="181965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-22%</a:t>
            </a:r>
            <a:endParaRPr lang="en-US" sz="2600" dirty="0"/>
          </a:p>
        </p:txBody>
      </p:sp>
      <p:sp>
        <p:nvSpPr>
          <p:cNvPr id="18" name="Text 14"/>
          <p:cNvSpPr/>
          <p:nvPr/>
        </p:nvSpPr>
        <p:spPr>
          <a:xfrm>
            <a:off x="5760720" y="226771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AHT across 1,200 seats (delivered)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532120" y="2880360"/>
            <a:ext cx="310896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532120" y="2880360"/>
            <a:ext cx="45720" cy="10515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1" name="Text 17"/>
          <p:cNvSpPr/>
          <p:nvPr/>
        </p:nvSpPr>
        <p:spPr>
          <a:xfrm>
            <a:off x="5760720" y="300837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+14%</a:t>
            </a:r>
            <a:endParaRPr lang="en-US" sz="2600" dirty="0"/>
          </a:p>
        </p:txBody>
      </p:sp>
      <p:sp>
        <p:nvSpPr>
          <p:cNvPr id="22" name="Text 18"/>
          <p:cNvSpPr/>
          <p:nvPr/>
        </p:nvSpPr>
        <p:spPr>
          <a:xfrm>
            <a:off x="5760720" y="3456432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score lift across three programs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532120" y="411480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are published pronix.ai benchmarks; figures marked (delivered) are anonymized client outcomes.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capabilities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ENTERPRISE PROBLEM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192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pilots are easy. Production is where programs stall.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783080"/>
            <a:ext cx="1874520" cy="2148840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22376" y="2029968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0" name="Text 7"/>
          <p:cNvSpPr/>
          <p:nvPr/>
        </p:nvSpPr>
        <p:spPr>
          <a:xfrm>
            <a:off x="704088" y="219456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Fragmented CX estate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04088" y="2697480"/>
            <a:ext cx="1508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IVR, multiple CCaaS tenants and CRM debt make every AI use case a bespoke integration project.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2587752" y="1783080"/>
            <a:ext cx="1874520" cy="2148840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807208" y="2029968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4" name="Text 11"/>
          <p:cNvSpPr/>
          <p:nvPr/>
        </p:nvSpPr>
        <p:spPr>
          <a:xfrm>
            <a:off x="2788920" y="219456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integration path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2788920" y="2697480"/>
            <a:ext cx="1508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demo well in isolation and then fail against core systems, entitlements and real customer data.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672584" y="1783080"/>
            <a:ext cx="1874520" cy="2148840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892040" y="2029968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8" name="Text 15"/>
          <p:cNvSpPr/>
          <p:nvPr/>
        </p:nvSpPr>
        <p:spPr>
          <a:xfrm>
            <a:off x="4873752" y="219456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Governance added last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873752" y="2697480"/>
            <a:ext cx="1508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Evals, redaction and audit trails are retrofitted after the fact — so risk and legal slow the rollout.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757416" y="1783080"/>
            <a:ext cx="1874520" cy="2148840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976872" y="2029968"/>
            <a:ext cx="100584" cy="10058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2" name="Text 19"/>
          <p:cNvSpPr/>
          <p:nvPr/>
        </p:nvSpPr>
        <p:spPr>
          <a:xfrm>
            <a:off x="6958584" y="219456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Outcomes unmeasured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958584" y="2697480"/>
            <a:ext cx="1508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Containment, AHT and cost per resolution are never instrumented, so the business case never closes.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02920" y="411480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Pronix.ai exists to close the distance between the pilot and the P&amp;L.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capabilities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WE DO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420"/>
              </a:lnSpc>
              <a:buNone/>
            </a:pPr>
            <a:r>
              <a:rPr lang="en-US" sz="30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primary practices.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502920" y="1371600"/>
            <a:ext cx="260604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71600"/>
            <a:ext cx="2606040" cy="86868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02920" y="1371600"/>
            <a:ext cx="2606040" cy="868680"/>
          </a:xfrm>
          <a:prstGeom prst="rect">
            <a:avLst/>
          </a:prstGeom>
          <a:solidFill>
            <a:srgbClr val="0A1628">
              <a:alpha val="55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685800" y="155448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Enterprise AI &amp; Agentic AI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85800" y="23774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workflows with bounded scope and HITL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RAG, evaluation harnesses and model routing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cost, FinOps and production observability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291840" y="1371600"/>
            <a:ext cx="260604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40" y="1371600"/>
            <a:ext cx="2606040" cy="86868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3291840" y="1371600"/>
            <a:ext cx="2606040" cy="868680"/>
          </a:xfrm>
          <a:prstGeom prst="rect">
            <a:avLst/>
          </a:prstGeom>
          <a:solidFill>
            <a:srgbClr val="0A1628">
              <a:alpha val="55000"/>
            </a:srgbClr>
          </a:solidFill>
          <a:ln/>
        </p:spPr>
      </p:sp>
      <p:sp>
        <p:nvSpPr>
          <p:cNvPr id="16" name="Text 11"/>
          <p:cNvSpPr/>
          <p:nvPr/>
        </p:nvSpPr>
        <p:spPr>
          <a:xfrm>
            <a:off x="3474720" y="155448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CX &amp; Contact Center AI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3474720" y="23774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CCaaS modernization and IVR-to-voice-AI cutovers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assist, auto-QA and post-call analytics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Journey orchestration across voice and digital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6080760" y="1371600"/>
            <a:ext cx="260604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0" y="1371600"/>
            <a:ext cx="2606040" cy="86868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6080760" y="1371600"/>
            <a:ext cx="2606040" cy="868680"/>
          </a:xfrm>
          <a:prstGeom prst="rect">
            <a:avLst/>
          </a:prstGeom>
          <a:solidFill>
            <a:srgbClr val="0A1628">
              <a:alpha val="55000"/>
            </a:srgbClr>
          </a:solidFill>
          <a:ln/>
        </p:spPr>
      </p:sp>
      <p:sp>
        <p:nvSpPr>
          <p:cNvPr id="21" name="Text 15"/>
          <p:cNvSpPr/>
          <p:nvPr/>
        </p:nvSpPr>
        <p:spPr>
          <a:xfrm>
            <a:off x="6263640" y="155448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Business Automation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263640" y="237744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intelligence and straight-through processing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Back-office workflow agents on existing systems</a:t>
            </a:r>
            <a:endParaRPr lang="en-US" sz="1100" dirty="0"/>
          </a:p>
          <a:p>
            <a:pPr marL="342900" indent="-342900">
              <a:lnSpc>
                <a:spcPts val="1600"/>
              </a:lnSpc>
              <a:buSzPct val="100000"/>
              <a:buChar char="▪"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mining and outcome instrumentation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model has a defined scope, a defined exit and an agreed success metric.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ENGAGEMENT MODELS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192"/>
              </a:lnSpc>
              <a:buNone/>
            </a:pPr>
            <a:r>
              <a:rPr lang="en-US" sz="28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ways to start — each with a defined exit.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417320"/>
            <a:ext cx="260604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2920" y="1417320"/>
            <a:ext cx="2606040" cy="566928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147218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Diagnostic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5800" y="17282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2–6 weeks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85800" y="2121408"/>
            <a:ext cx="22860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and estate assessment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Use-case portfolio scored on value, feasibility, risk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Target-state architecture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case with payback timeline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85800" y="38862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Fixed fee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291840" y="1417320"/>
            <a:ext cx="260604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291840" y="1417320"/>
            <a:ext cx="2606040" cy="566928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6" name="Text 13"/>
          <p:cNvSpPr/>
          <p:nvPr/>
        </p:nvSpPr>
        <p:spPr>
          <a:xfrm>
            <a:off x="3474720" y="147218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Pilot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474720" y="17282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8–12 weeks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3474720" y="2121408"/>
            <a:ext cx="22860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bounded use case into production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to your core systems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harness and guardrails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against agreed success metrics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474720" y="38862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Fixed-scope SOW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080760" y="1417320"/>
            <a:ext cx="260604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080760" y="1417320"/>
            <a:ext cx="2606040" cy="566928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22" name="Text 19"/>
          <p:cNvSpPr/>
          <p:nvPr/>
        </p:nvSpPr>
        <p:spPr>
          <a:xfrm>
            <a:off x="6263640" y="147218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Scale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263640" y="1728216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6263640" y="2121408"/>
            <a:ext cx="228600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Multi-use-case delivery roadmap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run with 24×7 operations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tuning and cost optimization</a:t>
            </a:r>
            <a:endParaRPr lang="en-US" sz="1050" dirty="0"/>
          </a:p>
          <a:p>
            <a:pPr marL="342900" indent="-342900">
              <a:lnSpc>
                <a:spcPts val="1500"/>
              </a:lnSpc>
              <a:buSzPct val="100000"/>
              <a:buChar char="▪"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outcome and roadmap reviews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263640" y="38862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Managed service or T&amp;M pods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502920" y="4352544"/>
            <a:ext cx="7955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Commercials are scoped to the use case and estate — no packaged list pricing. You are never locked into the next phase.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plan for a single bounded use case; adjusted to estate complexity at scoping.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FIRST 90 DAYS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a pilot-to-production engagement looks like.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847088"/>
            <a:ext cx="8138160" cy="41148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9" name="Shape 6"/>
          <p:cNvSpPr/>
          <p:nvPr/>
        </p:nvSpPr>
        <p:spPr>
          <a:xfrm>
            <a:off x="521208" y="1737360"/>
            <a:ext cx="246888" cy="246888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10" name="Text 7"/>
          <p:cNvSpPr/>
          <p:nvPr/>
        </p:nvSpPr>
        <p:spPr>
          <a:xfrm>
            <a:off x="502920" y="1389888"/>
            <a:ext cx="1874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Weeks 0–2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02920" y="21488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Discovery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02920" y="2487168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mapping, intent and volume analysis, use-case scoring, success metrics agreed.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02920" y="3611880"/>
            <a:ext cx="18745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02920" y="3611880"/>
            <a:ext cx="187452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5" name="Text 12"/>
          <p:cNvSpPr/>
          <p:nvPr/>
        </p:nvSpPr>
        <p:spPr>
          <a:xfrm>
            <a:off x="640080" y="373075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Scored use-case portfolio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2606040" y="1737360"/>
            <a:ext cx="246888" cy="246888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17" name="Text 14"/>
          <p:cNvSpPr/>
          <p:nvPr/>
        </p:nvSpPr>
        <p:spPr>
          <a:xfrm>
            <a:off x="2587752" y="1389888"/>
            <a:ext cx="1874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Weeks 2–6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587752" y="21488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Design &amp; build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2587752" y="2487168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Target-state architecture, integrations to core systems, guardrails and retrieval design.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2587752" y="3611880"/>
            <a:ext cx="18745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2587752" y="3611880"/>
            <a:ext cx="187452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2" name="Text 19"/>
          <p:cNvSpPr/>
          <p:nvPr/>
        </p:nvSpPr>
        <p:spPr>
          <a:xfrm>
            <a:off x="2724912" y="373075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build in your tenant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690872" y="1737360"/>
            <a:ext cx="246888" cy="246888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24" name="Text 21"/>
          <p:cNvSpPr/>
          <p:nvPr/>
        </p:nvSpPr>
        <p:spPr>
          <a:xfrm>
            <a:off x="4672584" y="1389888"/>
            <a:ext cx="1874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Weeks 6–10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4672584" y="21488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Evaluate &amp; UAT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4672584" y="2487168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Golden datasets, eval harness, red-teaming, business and compliance sign-off.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4672584" y="3611880"/>
            <a:ext cx="18745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672584" y="3611880"/>
            <a:ext cx="187452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9" name="Text 26"/>
          <p:cNvSpPr/>
          <p:nvPr/>
        </p:nvSpPr>
        <p:spPr>
          <a:xfrm>
            <a:off x="4809744" y="373075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report + sign-off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6775704" y="1737360"/>
            <a:ext cx="246888" cy="246888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31" name="Text 28"/>
          <p:cNvSpPr/>
          <p:nvPr/>
        </p:nvSpPr>
        <p:spPr>
          <a:xfrm>
            <a:off x="6757416" y="1389888"/>
            <a:ext cx="1874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Weeks 10–12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6757416" y="21488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Cutover &amp; hypercare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6757416" y="2487168"/>
            <a:ext cx="1828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Phased traffic ramp, 24×7 hypercare, outcome instrumentation live in dashboards.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6757416" y="3611880"/>
            <a:ext cx="18745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757416" y="3611880"/>
            <a:ext cx="187452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6" name="Text 33"/>
          <p:cNvSpPr/>
          <p:nvPr/>
        </p:nvSpPr>
        <p:spPr>
          <a:xfrm>
            <a:off x="6894576" y="3730752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+ measured baseline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pronix.ai published benchmark research · pronix.ai/resources/statistics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OUTCOMES WE DELIVER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benchmark range enterprises should hold us to.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50876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2920" y="150876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165506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45–60%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685800" y="214884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containment on transactional intents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291840" y="150876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91840" y="150876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4" name="Text 11"/>
          <p:cNvSpPr/>
          <p:nvPr/>
        </p:nvSpPr>
        <p:spPr>
          <a:xfrm>
            <a:off x="3474720" y="165506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15–25%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3474720" y="214884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Handle-time reduction from agent assist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080760" y="150876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080760" y="150876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8" name="Text 15"/>
          <p:cNvSpPr/>
          <p:nvPr/>
        </p:nvSpPr>
        <p:spPr>
          <a:xfrm>
            <a:off x="6263640" y="165506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60–85%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6263640" y="214884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Cheaper per contained interaction vs human-handled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02920" y="283464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" y="283464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2" name="Text 19"/>
          <p:cNvSpPr/>
          <p:nvPr/>
        </p:nvSpPr>
        <p:spPr>
          <a:xfrm>
            <a:off x="685800" y="298094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20–40%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685800" y="34747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cost-per-contact reduction, year over year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3291840" y="283464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291840" y="283464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6" name="Text 23"/>
          <p:cNvSpPr/>
          <p:nvPr/>
        </p:nvSpPr>
        <p:spPr>
          <a:xfrm>
            <a:off x="3474720" y="298094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100%</a:t>
            </a:r>
            <a:endParaRPr lang="en-US" sz="3000" dirty="0"/>
          </a:p>
        </p:txBody>
      </p:sp>
      <p:sp>
        <p:nvSpPr>
          <p:cNvPr id="27" name="Text 24"/>
          <p:cNvSpPr/>
          <p:nvPr/>
        </p:nvSpPr>
        <p:spPr>
          <a:xfrm>
            <a:off x="3474720" y="34747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interactions scored by automated QA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6080760" y="2834640"/>
            <a:ext cx="26060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6080760" y="2834640"/>
            <a:ext cx="2606040" cy="457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30" name="Text 27"/>
          <p:cNvSpPr/>
          <p:nvPr/>
        </p:nvSpPr>
        <p:spPr>
          <a:xfrm>
            <a:off x="6263640" y="298094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60–75%</a:t>
            </a:r>
            <a:endParaRPr lang="en-US" sz="3000" dirty="0"/>
          </a:p>
        </p:txBody>
      </p:sp>
      <p:sp>
        <p:nvSpPr>
          <p:cNvPr id="31" name="Text 28"/>
          <p:cNvSpPr/>
          <p:nvPr/>
        </p:nvSpPr>
        <p:spPr>
          <a:xfrm>
            <a:off x="6263640" y="34747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LLM traffic routed to the cheap tier, no quality loss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F9731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 published programs. Named references and full case detail available under NDA.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PROOF IN PRODUCTION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Anonymized outcomes from delivered programs.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572768"/>
            <a:ext cx="8138160" cy="585216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1682496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-62%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2057400" y="1627632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Top-5 US health insurer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057400" y="1865376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claim triage · Amazon Bedrock, Kore.ai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892040" y="16642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Claim-triage cycle time across a multi-million-claim annual book — zero audit findings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02920" y="2258568"/>
            <a:ext cx="8138160" cy="585216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5800" y="2368296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90 days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2057400" y="2313432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National retailer, 2,400 agents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057400" y="2551176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IVR cutover · Amazon Connect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4892040" y="23500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IVR to live across 2,400 agent seats — AHT down 28%, CSAT up through peak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02920" y="2944368"/>
            <a:ext cx="8138160" cy="585216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85800" y="3054096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-22%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2057400" y="2999232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Global BPO, 1,200 seats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2057400" y="3236976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assist · NICE CXone, Kore.ai, Azure AI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4892040" y="30358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AHT across 1,200 seats and three client programs, with a 14% QA score lift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502920" y="3630168"/>
            <a:ext cx="8138160" cy="585216"/>
          </a:xfrm>
          <a:prstGeom prst="rect">
            <a:avLst/>
          </a:prstGeom>
          <a:solidFill>
            <a:srgbClr val="12203A"/>
          </a:solidFill>
          <a:ln w="12700">
            <a:solidFill>
              <a:srgbClr val="1E2F4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85800" y="3739896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20–40%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2057400" y="3685032"/>
            <a:ext cx="2651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Fortune 100 insurer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2057400" y="3922776"/>
            <a:ext cx="2651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FinOps · multi-model routing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4892040" y="372160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spend reduction on production traffic, with no measured quality regression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" cy="5143500"/>
          </a:xfrm>
          <a:prstGeom prst="rect">
            <a:avLst/>
          </a:prstGeom>
          <a:solidFill>
            <a:srgbClr val="1E40A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2672" y="4668012"/>
            <a:ext cx="914400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686300"/>
            <a:ext cx="5669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capabilities · pronix.ai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613648" y="4668012"/>
            <a:ext cx="3657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502920" y="384048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1E40A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PRONIX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65836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78"/>
              </a:lnSpc>
              <a:buNone/>
            </a:pPr>
            <a:r>
              <a:rPr lang="en-US" sz="270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we fit against the alternatives on your shortlist.</a:t>
            </a:r>
            <a:endParaRPr lang="en-US" sz="2700" dirty="0"/>
          </a:p>
        </p:txBody>
      </p:sp>
      <p:sp>
        <p:nvSpPr>
          <p:cNvPr id="8" name="Shape 5"/>
          <p:cNvSpPr/>
          <p:nvPr/>
        </p:nvSpPr>
        <p:spPr>
          <a:xfrm>
            <a:off x="502920" y="1463040"/>
            <a:ext cx="260604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16002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Global SI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85800" y="1901952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GAP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85800" y="2103120"/>
            <a:ext cx="2286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bench, but multi-quarter mobilization, generalist CX teams and pyramid pricing on a use case that needs eight weeks.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85800" y="3108960"/>
            <a:ext cx="2286000" cy="18288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13" name="Text 10"/>
          <p:cNvSpPr/>
          <p:nvPr/>
        </p:nvSpPr>
        <p:spPr>
          <a:xfrm>
            <a:off x="685800" y="32004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WITH PRONIX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85800" y="3401568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Senior-only pods, fixed-scope SOW, first production use case in one quarter.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291840" y="1463040"/>
            <a:ext cx="260604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474720" y="16002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boutique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3474720" y="1901952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GAP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3474720" y="2103120"/>
            <a:ext cx="2286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models and prompts, no integration depth into CCaaS, core systems or the run model after go-live.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3474720" y="3108960"/>
            <a:ext cx="2286000" cy="18288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20" name="Text 17"/>
          <p:cNvSpPr/>
          <p:nvPr/>
        </p:nvSpPr>
        <p:spPr>
          <a:xfrm>
            <a:off x="3474720" y="32004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WITH PRONIX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3474720" y="3401568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Integration, governance and 24×7 managed run under one accountable contract.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080760" y="1463040"/>
            <a:ext cx="260604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3E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263640" y="160020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CCaaS partner / reseller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263640" y="1901952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GAP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6263640" y="2103120"/>
            <a:ext cx="2286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Optimizes the platform they resell; AI stops at the vendor's roadmap and licence line.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6263640" y="3108960"/>
            <a:ext cx="2286000" cy="18288"/>
          </a:xfrm>
          <a:prstGeom prst="rect">
            <a:avLst/>
          </a:prstGeom>
          <a:solidFill>
            <a:srgbClr val="DCE3EC"/>
          </a:solidFill>
          <a:ln/>
        </p:spPr>
      </p:sp>
      <p:sp>
        <p:nvSpPr>
          <p:cNvPr id="27" name="Text 24"/>
          <p:cNvSpPr/>
          <p:nvPr/>
        </p:nvSpPr>
        <p:spPr>
          <a:xfrm>
            <a:off x="6263640" y="32004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F9731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WITH PRONIX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6263640" y="3401568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Platform-neutral across 15+ CCaaS, cloud and LLM platforms — architecture chosen on fit.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02920" y="433425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A162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Specialist depth of a boutique, delivery discipline of an SI — with the run model included.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pronix.ai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Pronix.ai — Executive Capabilities</dc:title>
  <dc:subject>PptxGenJS Presentation</dc:subject>
  <dc:creator>Pronix Inc</dc:creator>
  <cp:lastModifiedBy>Pronix Inc</cp:lastModifiedBy>
  <cp:revision>1</cp:revision>
  <dcterms:created xsi:type="dcterms:W3CDTF">2026-09-04T00:26:37Z</dcterms:created>
  <dcterms:modified xsi:type="dcterms:W3CDTF">2026-09-04T00:26:37Z</dcterms:modified>
</cp:coreProperties>
</file>