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Objective: Frame funding as an accelerator within a production AI lifecycle—not as the product.
Talk track: Keep the discussion focused on executive decisions, production readiness and the stakeholder’s own business case.
Evidence: Approved Pronix.ai AWS funding campaign content and funding disclaimer.
Transition: Choose assessment or POC based on decision maturity.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Objective: Position the assessment as an executive decision instrument, not an open-ended discovery exercise.
Talk track: Keep the discussion focused on executive decisions, production readiness and the stakeholder’s own business case.
Evidence: Approved Pronix.ai AWS AI assessment campaign content.
Transition: If the use case and sponsor are already defined, move to the POC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Objective: Show how a POC becomes an evidence-based production decision rather than a disconnected demo.
Talk track: Keep the discussion focused on executive decisions, production readiness and the stakeholder’s own business case.
Evidence: Approved Pronix.ai AWS AI POC campaign content.
Transition: Close with Pronix.ai credentials and ecosystem breadth.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Objective: Establish Pronix.ai’s scale, delivery model and verified AWS credentials.
Talk track: Keep the discussion focused on executive decisions, production readiness and the stakeholder’s own business case.
Evidence: Approved Pronix.ai company facts and partner credential artwork.
Transition: Invite the stakeholder to identify one priority AI opportunity for a working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nix.ai/campaigns/aws-ai-funding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nix.ai/campaigns/aws-ai-assessment-funding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nix.ai/campaigns/aws-poc-funding" TargetMode="External"/><Relationship Id="rId4" Type="http://schemas.openxmlformats.org/officeDocument/2006/relationships/hyperlink" Target="https://pronix.ai/campaigns/aws-poc-funding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hyperlink" Target="https://pronix.ai" TargetMode="External"/><Relationship Id="rId6" Type="http://schemas.openxmlformats.org/officeDocument/2006/relationships/hyperlink" Target="https://pronix.ai/contact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3504" y="6519672"/>
            <a:ext cx="109728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03504" y="6592824"/>
            <a:ext cx="8138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AI funding opportunities · Executive briefing</a:t>
            </a:r>
            <a:endParaRPr lang="en-US" sz="740" dirty="0"/>
          </a:p>
        </p:txBody>
      </p:sp>
      <p:sp>
        <p:nvSpPr>
          <p:cNvPr id="5" name="Text 3"/>
          <p:cNvSpPr/>
          <p:nvPr/>
        </p:nvSpPr>
        <p:spPr>
          <a:xfrm>
            <a:off x="11475720" y="658368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40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740" dirty="0"/>
          </a:p>
        </p:txBody>
      </p:sp>
      <p:pic>
        <p:nvPicPr>
          <p:cNvPr id="6" name="Image 0" descr="AW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62288" y="329184"/>
            <a:ext cx="694944" cy="411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0040112" y="329184"/>
            <a:ext cx="0" cy="41148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</p:sp>
      <p:pic>
        <p:nvPicPr>
          <p:cNvPr id="8" name="Image 1" descr="Pronix.a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992" y="402336"/>
            <a:ext cx="1371600" cy="3017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3504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AWS AI FUNDING OPPORTUNITIES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603504" y="82296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business case to production</a:t>
            </a:r>
            <a:endParaRPr lang="en-US" sz="3400" dirty="0"/>
          </a:p>
        </p:txBody>
      </p:sp>
      <p:sp>
        <p:nvSpPr>
          <p:cNvPr id="11" name="Text 7"/>
          <p:cNvSpPr/>
          <p:nvPr/>
        </p:nvSpPr>
        <p:spPr>
          <a:xfrm>
            <a:off x="603504" y="1417320"/>
            <a:ext cx="10744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Qualified opportunities may be eligible for applicable AWS Partner funding. Pronix.ai helps shape the case, architecture, measures and production path; AWS makes the funding decision.</a:t>
            </a:r>
            <a:endParaRPr lang="en-US" sz="1080" dirty="0"/>
          </a:p>
        </p:txBody>
      </p:sp>
      <p:sp>
        <p:nvSpPr>
          <p:cNvPr id="12" name="Shape 8"/>
          <p:cNvSpPr/>
          <p:nvPr/>
        </p:nvSpPr>
        <p:spPr>
          <a:xfrm>
            <a:off x="603504" y="1847088"/>
            <a:ext cx="3401568" cy="224028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03504" y="1847088"/>
            <a:ext cx="54864" cy="224028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7240" y="2011680"/>
            <a:ext cx="347472" cy="347472"/>
          </a:xfrm>
          <a:prstGeom prst="ellipse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7240" y="2104949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650" dirty="0"/>
          </a:p>
        </p:txBody>
      </p:sp>
      <p:sp>
        <p:nvSpPr>
          <p:cNvPr id="16" name="Text 12"/>
          <p:cNvSpPr/>
          <p:nvPr/>
        </p:nvSpPr>
        <p:spPr>
          <a:xfrm>
            <a:off x="1234440" y="2020824"/>
            <a:ext cx="25786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Readiness Assessment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786384" y="2496312"/>
            <a:ext cx="303580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the right use case.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business value, data and integration readiness, AWS architecture, governance and POC scope.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Decision: prioritized use case + production roadmap.</a:t>
            </a:r>
            <a:endParaRPr lang="en-US" sz="910" dirty="0"/>
          </a:p>
        </p:txBody>
      </p:sp>
      <p:sp>
        <p:nvSpPr>
          <p:cNvPr id="18" name="Shape 14"/>
          <p:cNvSpPr/>
          <p:nvPr/>
        </p:nvSpPr>
        <p:spPr>
          <a:xfrm>
            <a:off x="4306824" y="1847088"/>
            <a:ext cx="3401568" cy="224028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306824" y="1847088"/>
            <a:ext cx="54864" cy="224028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480560" y="2011680"/>
            <a:ext cx="347472" cy="347472"/>
          </a:xfrm>
          <a:prstGeom prst="ellipse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80560" y="2104949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650" dirty="0"/>
          </a:p>
        </p:txBody>
      </p:sp>
      <p:sp>
        <p:nvSpPr>
          <p:cNvPr id="22" name="Text 18"/>
          <p:cNvSpPr/>
          <p:nvPr/>
        </p:nvSpPr>
        <p:spPr>
          <a:xfrm>
            <a:off x="4937760" y="2020824"/>
            <a:ext cx="25786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Production-Path AI POC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4489704" y="2496312"/>
            <a:ext cx="303580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 a defined use case.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measurable business and technical criteria across Agentic AI, GenAI/RAG, Bedrock, CX, Voice AI and automation.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Decision: production architecture + implementation plan.</a:t>
            </a:r>
            <a:endParaRPr lang="en-US" sz="910" dirty="0"/>
          </a:p>
        </p:txBody>
      </p:sp>
      <p:sp>
        <p:nvSpPr>
          <p:cNvPr id="24" name="Shape 20"/>
          <p:cNvSpPr/>
          <p:nvPr/>
        </p:nvSpPr>
        <p:spPr>
          <a:xfrm>
            <a:off x="8010144" y="1847088"/>
            <a:ext cx="3401568" cy="224028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8010144" y="1847088"/>
            <a:ext cx="54864" cy="224028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8183880" y="2011680"/>
            <a:ext cx="347472" cy="347472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183880" y="2104949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650" dirty="0"/>
          </a:p>
        </p:txBody>
      </p:sp>
      <p:sp>
        <p:nvSpPr>
          <p:cNvPr id="28" name="Text 24"/>
          <p:cNvSpPr/>
          <p:nvPr/>
        </p:nvSpPr>
        <p:spPr>
          <a:xfrm>
            <a:off x="8641080" y="2020824"/>
            <a:ext cx="25786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Productionize &amp; Scale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8193024" y="2496312"/>
            <a:ext cx="303580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validated work into an operated workload.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engineering, enterprise integration, security, governance, deployment, managed operations and Forward Deployed Engineering.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Outcome: production adoption at enterprise scale.</a:t>
            </a:r>
            <a:endParaRPr lang="en-US" sz="910" dirty="0"/>
          </a:p>
        </p:txBody>
      </p:sp>
      <p:sp>
        <p:nvSpPr>
          <p:cNvPr id="30" name="Shape 26"/>
          <p:cNvSpPr/>
          <p:nvPr/>
        </p:nvSpPr>
        <p:spPr>
          <a:xfrm>
            <a:off x="603504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76656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Business Problem</a:t>
            </a:r>
            <a:endParaRPr lang="en-US" sz="880" dirty="0"/>
          </a:p>
        </p:txBody>
      </p:sp>
      <p:sp>
        <p:nvSpPr>
          <p:cNvPr id="32" name="Shape 28"/>
          <p:cNvSpPr/>
          <p:nvPr/>
        </p:nvSpPr>
        <p:spPr>
          <a:xfrm>
            <a:off x="2053481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33" name="Shape 29"/>
          <p:cNvSpPr/>
          <p:nvPr/>
        </p:nvSpPr>
        <p:spPr>
          <a:xfrm>
            <a:off x="2154065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2227217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Use Case</a:t>
            </a:r>
            <a:endParaRPr lang="en-US" sz="880" dirty="0"/>
          </a:p>
        </p:txBody>
      </p:sp>
      <p:sp>
        <p:nvSpPr>
          <p:cNvPr id="35" name="Shape 31"/>
          <p:cNvSpPr/>
          <p:nvPr/>
        </p:nvSpPr>
        <p:spPr>
          <a:xfrm>
            <a:off x="3604042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36" name="Shape 32"/>
          <p:cNvSpPr/>
          <p:nvPr/>
        </p:nvSpPr>
        <p:spPr>
          <a:xfrm>
            <a:off x="3704626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3777778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AWS Architecture</a:t>
            </a:r>
            <a:endParaRPr lang="en-US" sz="880" dirty="0"/>
          </a:p>
        </p:txBody>
      </p:sp>
      <p:sp>
        <p:nvSpPr>
          <p:cNvPr id="38" name="Shape 34"/>
          <p:cNvSpPr/>
          <p:nvPr/>
        </p:nvSpPr>
        <p:spPr>
          <a:xfrm>
            <a:off x="5154603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39" name="Shape 35"/>
          <p:cNvSpPr/>
          <p:nvPr/>
        </p:nvSpPr>
        <p:spPr>
          <a:xfrm>
            <a:off x="5255187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5328339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Funding Evaluation</a:t>
            </a:r>
            <a:endParaRPr lang="en-US" sz="880" dirty="0"/>
          </a:p>
        </p:txBody>
      </p:sp>
      <p:sp>
        <p:nvSpPr>
          <p:cNvPr id="41" name="Shape 37"/>
          <p:cNvSpPr/>
          <p:nvPr/>
        </p:nvSpPr>
        <p:spPr>
          <a:xfrm>
            <a:off x="6705165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6805749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878901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Assessment / POC</a:t>
            </a:r>
            <a:endParaRPr lang="en-US" sz="880" dirty="0"/>
          </a:p>
        </p:txBody>
      </p:sp>
      <p:sp>
        <p:nvSpPr>
          <p:cNvPr id="44" name="Shape 40"/>
          <p:cNvSpPr/>
          <p:nvPr/>
        </p:nvSpPr>
        <p:spPr>
          <a:xfrm>
            <a:off x="8255726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45" name="Shape 41"/>
          <p:cNvSpPr/>
          <p:nvPr/>
        </p:nvSpPr>
        <p:spPr>
          <a:xfrm>
            <a:off x="8356310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8429462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</a:t>
            </a:r>
            <a:endParaRPr lang="en-US" sz="880" dirty="0"/>
          </a:p>
        </p:txBody>
      </p:sp>
      <p:sp>
        <p:nvSpPr>
          <p:cNvPr id="47" name="Shape 43"/>
          <p:cNvSpPr/>
          <p:nvPr/>
        </p:nvSpPr>
        <p:spPr>
          <a:xfrm>
            <a:off x="9806287" y="4700016"/>
            <a:ext cx="91440" cy="0"/>
          </a:xfrm>
          <a:prstGeom prst="line">
            <a:avLst/>
          </a:prstGeom>
          <a:noFill/>
          <a:ln w="17780">
            <a:solidFill>
              <a:srgbClr val="A9C1FF"/>
            </a:solidFill>
            <a:prstDash val="solid"/>
            <a:tailEnd type="triangle"/>
          </a:ln>
        </p:spPr>
      </p:sp>
      <p:sp>
        <p:nvSpPr>
          <p:cNvPr id="48" name="Shape 44"/>
          <p:cNvSpPr/>
          <p:nvPr/>
        </p:nvSpPr>
        <p:spPr>
          <a:xfrm>
            <a:off x="9906871" y="4370832"/>
            <a:ext cx="1440833" cy="658368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9980023" y="4590288"/>
            <a:ext cx="129452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Scale</a:t>
            </a:r>
            <a:endParaRPr lang="en-US" sz="880" dirty="0"/>
          </a:p>
        </p:txBody>
      </p:sp>
      <p:sp>
        <p:nvSpPr>
          <p:cNvPr id="50" name="Text 46"/>
          <p:cNvSpPr/>
          <p:nvPr/>
        </p:nvSpPr>
        <p:spPr>
          <a:xfrm>
            <a:off x="603504" y="5239512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Qualification signals</a:t>
            </a:r>
            <a:endParaRPr lang="en-US" sz="800" dirty="0"/>
          </a:p>
        </p:txBody>
      </p:sp>
      <p:sp>
        <p:nvSpPr>
          <p:cNvPr id="51" name="Text 47"/>
          <p:cNvSpPr/>
          <p:nvPr/>
        </p:nvSpPr>
        <p:spPr>
          <a:xfrm>
            <a:off x="2066544" y="5212080"/>
            <a:ext cx="9098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sponsor · defined problem · credible AWS workload · success criteria · data and controls · production decision</a:t>
            </a:r>
            <a:endParaRPr lang="en-US" sz="870" dirty="0"/>
          </a:p>
        </p:txBody>
      </p:sp>
      <p:sp>
        <p:nvSpPr>
          <p:cNvPr id="52" name="Shape 48"/>
          <p:cNvSpPr/>
          <p:nvPr/>
        </p:nvSpPr>
        <p:spPr>
          <a:xfrm>
            <a:off x="603504" y="5586984"/>
            <a:ext cx="10744200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804672" y="5760720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 your AWS AI funding fit</a:t>
            </a:r>
            <a:endParaRPr lang="en-US" sz="1150" dirty="0"/>
          </a:p>
        </p:txBody>
      </p:sp>
      <p:sp>
        <p:nvSpPr>
          <p:cNvPr id="54" name="Text 50">
            <a:hlinkClick r:id="rId3" tooltip=""/>
          </p:cNvPr>
          <p:cNvSpPr/>
          <p:nvPr/>
        </p:nvSpPr>
        <p:spPr>
          <a:xfrm>
            <a:off x="5596128" y="5769864"/>
            <a:ext cx="5257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20" b="1" u="sng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pronix.ai/campaigns/aws-ai-funding</a:t>
            </a:r>
            <a:endParaRPr lang="en-US" sz="920" dirty="0"/>
          </a:p>
        </p:txBody>
      </p:sp>
      <p:sp>
        <p:nvSpPr>
          <p:cNvPr id="55" name="Text 51"/>
          <p:cNvSpPr/>
          <p:nvPr/>
        </p:nvSpPr>
        <p:spPr>
          <a:xfrm>
            <a:off x="603504" y="6236208"/>
            <a:ext cx="10744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i="1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determines funding availability, eligibility, funding type and amounts under applicable program requirements. References to AWS funding do not constitute a guarantee.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3504" y="6519672"/>
            <a:ext cx="10972800" cy="0"/>
          </a:xfrm>
          <a:prstGeom prst="line">
            <a:avLst/>
          </a:prstGeom>
          <a:noFill/>
          <a:ln w="12700">
            <a:solidFill>
              <a:srgbClr val="DCE3E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03504" y="6592824"/>
            <a:ext cx="8138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AI assessment funding · Executive briefing</a:t>
            </a:r>
            <a:endParaRPr lang="en-US" sz="740" dirty="0"/>
          </a:p>
        </p:txBody>
      </p:sp>
      <p:sp>
        <p:nvSpPr>
          <p:cNvPr id="5" name="Text 3"/>
          <p:cNvSpPr/>
          <p:nvPr/>
        </p:nvSpPr>
        <p:spPr>
          <a:xfrm>
            <a:off x="11475720" y="658368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40" dirty="0"/>
          </a:p>
        </p:txBody>
      </p:sp>
      <p:pic>
        <p:nvPicPr>
          <p:cNvPr id="6" name="Image 0" descr="AW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62288" y="329184"/>
            <a:ext cx="694944" cy="411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0040112" y="329184"/>
            <a:ext cx="0" cy="411480"/>
          </a:xfrm>
          <a:prstGeom prst="line">
            <a:avLst/>
          </a:prstGeom>
          <a:noFill/>
          <a:ln w="12700">
            <a:solidFill>
              <a:srgbClr val="DCE3EC"/>
            </a:solidFill>
            <a:prstDash val="solid"/>
          </a:ln>
        </p:spPr>
      </p:sp>
      <p:pic>
        <p:nvPicPr>
          <p:cNvPr id="8" name="Image 1" descr="Pronix.a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992" y="402336"/>
            <a:ext cx="1371600" cy="3017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3504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E40A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AWS AI ASSESSMENT FUNDING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603504" y="82296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right AI opportunity before you fund the build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603504" y="1417320"/>
            <a:ext cx="10744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AWS AI readiness assessment helps leadership identify what should move first—and whether the opportunity can reach production with a credible case, architecture and control model.</a:t>
            </a:r>
            <a:endParaRPr lang="en-US" sz="1080" dirty="0"/>
          </a:p>
        </p:txBody>
      </p:sp>
      <p:sp>
        <p:nvSpPr>
          <p:cNvPr id="12" name="Shape 8"/>
          <p:cNvSpPr/>
          <p:nvPr/>
        </p:nvSpPr>
        <p:spPr>
          <a:xfrm>
            <a:off x="603504" y="1828800"/>
            <a:ext cx="10744200" cy="566928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1248" y="2029968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BUSINESS VALUE</a:t>
            </a:r>
            <a:endParaRPr lang="en-US" sz="840" dirty="0"/>
          </a:p>
        </p:txBody>
      </p:sp>
      <p:sp>
        <p:nvSpPr>
          <p:cNvPr id="14" name="Text 10"/>
          <p:cNvSpPr/>
          <p:nvPr/>
        </p:nvSpPr>
        <p:spPr>
          <a:xfrm>
            <a:off x="2606040" y="1984248"/>
            <a:ext cx="164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×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2843784" y="202996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FEASIBILITY</a:t>
            </a:r>
            <a:endParaRPr lang="en-US" sz="840" dirty="0"/>
          </a:p>
        </p:txBody>
      </p:sp>
      <p:sp>
        <p:nvSpPr>
          <p:cNvPr id="16" name="Text 12"/>
          <p:cNvSpPr/>
          <p:nvPr/>
        </p:nvSpPr>
        <p:spPr>
          <a:xfrm>
            <a:off x="4572000" y="1984248"/>
            <a:ext cx="164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×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818888" y="2029968"/>
            <a:ext cx="19019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READINESS</a:t>
            </a:r>
            <a:endParaRPr lang="en-US" sz="840" dirty="0"/>
          </a:p>
        </p:txBody>
      </p:sp>
      <p:sp>
        <p:nvSpPr>
          <p:cNvPr id="18" name="Text 14"/>
          <p:cNvSpPr/>
          <p:nvPr/>
        </p:nvSpPr>
        <p:spPr>
          <a:xfrm>
            <a:off x="6803136" y="1984248"/>
            <a:ext cx="164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×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7059168" y="20299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 POTENTIAL</a:t>
            </a:r>
            <a:endParaRPr lang="en-US" sz="840" dirty="0"/>
          </a:p>
        </p:txBody>
      </p:sp>
      <p:sp>
        <p:nvSpPr>
          <p:cNvPr id="20" name="Text 16"/>
          <p:cNvSpPr/>
          <p:nvPr/>
        </p:nvSpPr>
        <p:spPr>
          <a:xfrm>
            <a:off x="9482328" y="201168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= INVESTMENT PRIORITY</a:t>
            </a:r>
            <a:endParaRPr lang="en-US" sz="880" dirty="0"/>
          </a:p>
        </p:txBody>
      </p:sp>
      <p:sp>
        <p:nvSpPr>
          <p:cNvPr id="21" name="Shape 17"/>
          <p:cNvSpPr/>
          <p:nvPr/>
        </p:nvSpPr>
        <p:spPr>
          <a:xfrm>
            <a:off x="603504" y="2688336"/>
            <a:ext cx="5138928" cy="2084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03504" y="2688336"/>
            <a:ext cx="54864" cy="2084832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77240" y="2852928"/>
            <a:ext cx="347472" cy="347472"/>
          </a:xfrm>
          <a:prstGeom prst="ellipse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77240" y="2946197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650" dirty="0"/>
          </a:p>
        </p:txBody>
      </p:sp>
      <p:sp>
        <p:nvSpPr>
          <p:cNvPr id="25" name="Text 21"/>
          <p:cNvSpPr/>
          <p:nvPr/>
        </p:nvSpPr>
        <p:spPr>
          <a:xfrm>
            <a:off x="1234440" y="2862072"/>
            <a:ext cx="43159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assessment covers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786384" y="3337560"/>
            <a:ext cx="477316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problem, sponsor and outcome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Use-case prioritization and readiness scorecard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Data, integration, security and governance readiness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target architecture and KPI/ROI hypothesis</a:t>
            </a:r>
            <a:endParaRPr lang="en-US" sz="910" dirty="0"/>
          </a:p>
        </p:txBody>
      </p:sp>
      <p:sp>
        <p:nvSpPr>
          <p:cNvPr id="27" name="Shape 23"/>
          <p:cNvSpPr/>
          <p:nvPr/>
        </p:nvSpPr>
        <p:spPr>
          <a:xfrm>
            <a:off x="6135624" y="2688336"/>
            <a:ext cx="5212080" cy="2084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6135624" y="2688336"/>
            <a:ext cx="54864" cy="2084832"/>
          </a:xfrm>
          <a:prstGeom prst="rect">
            <a:avLst/>
          </a:prstGeom>
          <a:solidFill>
            <a:srgbClr val="14866D"/>
          </a:solidFill>
          <a:ln w="12700">
            <a:solidFill>
              <a:srgbClr val="14866D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309360" y="2852928"/>
            <a:ext cx="347472" cy="347472"/>
          </a:xfrm>
          <a:prstGeom prst="ellipse">
            <a:avLst/>
          </a:prstGeom>
          <a:solidFill>
            <a:srgbClr val="14866D"/>
          </a:solidFill>
          <a:ln w="12700">
            <a:solidFill>
              <a:srgbClr val="14866D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6309360" y="2946197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650" dirty="0"/>
          </a:p>
        </p:txBody>
      </p:sp>
      <p:sp>
        <p:nvSpPr>
          <p:cNvPr id="31" name="Text 27"/>
          <p:cNvSpPr/>
          <p:nvPr/>
        </p:nvSpPr>
        <p:spPr>
          <a:xfrm>
            <a:off x="6766560" y="2862072"/>
            <a:ext cx="4389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leadership receives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318504" y="333756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Prioritized Use-Case Matrix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Target Architecture + Data &amp; Integration Map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KPI/ROI Hypothesis using customer baselines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Defined POC Scope + Production Roadmap</a:t>
            </a:r>
            <a:endParaRPr lang="en-US" sz="910" dirty="0"/>
          </a:p>
        </p:txBody>
      </p:sp>
      <p:sp>
        <p:nvSpPr>
          <p:cNvPr id="33" name="Shape 29"/>
          <p:cNvSpPr/>
          <p:nvPr/>
        </p:nvSpPr>
        <p:spPr>
          <a:xfrm>
            <a:off x="603504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76656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Assessment</a:t>
            </a:r>
            <a:endParaRPr lang="en-US" sz="880" dirty="0"/>
          </a:p>
        </p:txBody>
      </p:sp>
      <p:sp>
        <p:nvSpPr>
          <p:cNvPr id="35" name="Shape 31"/>
          <p:cNvSpPr/>
          <p:nvPr/>
        </p:nvSpPr>
        <p:spPr>
          <a:xfrm>
            <a:off x="2311908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36" name="Shape 32"/>
          <p:cNvSpPr/>
          <p:nvPr/>
        </p:nvSpPr>
        <p:spPr>
          <a:xfrm>
            <a:off x="2412492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2485644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Prioritized Use Case</a:t>
            </a:r>
            <a:endParaRPr lang="en-US" sz="880" dirty="0"/>
          </a:p>
        </p:txBody>
      </p:sp>
      <p:sp>
        <p:nvSpPr>
          <p:cNvPr id="38" name="Shape 34"/>
          <p:cNvSpPr/>
          <p:nvPr/>
        </p:nvSpPr>
        <p:spPr>
          <a:xfrm>
            <a:off x="4120896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39" name="Shape 35"/>
          <p:cNvSpPr/>
          <p:nvPr/>
        </p:nvSpPr>
        <p:spPr>
          <a:xfrm>
            <a:off x="4221480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4294632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POC</a:t>
            </a:r>
            <a:endParaRPr lang="en-US" sz="880" dirty="0"/>
          </a:p>
        </p:txBody>
      </p:sp>
      <p:sp>
        <p:nvSpPr>
          <p:cNvPr id="41" name="Shape 37"/>
          <p:cNvSpPr/>
          <p:nvPr/>
        </p:nvSpPr>
        <p:spPr>
          <a:xfrm>
            <a:off x="5929884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6030468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103620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</a:t>
            </a:r>
            <a:endParaRPr lang="en-US" sz="880" dirty="0"/>
          </a:p>
        </p:txBody>
      </p:sp>
      <p:sp>
        <p:nvSpPr>
          <p:cNvPr id="44" name="Shape 40"/>
          <p:cNvSpPr/>
          <p:nvPr/>
        </p:nvSpPr>
        <p:spPr>
          <a:xfrm>
            <a:off x="7738872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5" name="Shape 41"/>
          <p:cNvSpPr/>
          <p:nvPr/>
        </p:nvSpPr>
        <p:spPr>
          <a:xfrm>
            <a:off x="7839456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7912608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Scale</a:t>
            </a:r>
            <a:endParaRPr lang="en-US" sz="880" dirty="0"/>
          </a:p>
        </p:txBody>
      </p:sp>
      <p:sp>
        <p:nvSpPr>
          <p:cNvPr id="47" name="Shape 43"/>
          <p:cNvSpPr/>
          <p:nvPr/>
        </p:nvSpPr>
        <p:spPr>
          <a:xfrm>
            <a:off x="9547860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8" name="Shape 44"/>
          <p:cNvSpPr/>
          <p:nvPr/>
        </p:nvSpPr>
        <p:spPr>
          <a:xfrm>
            <a:off x="9648444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9721596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Managed AI Operations</a:t>
            </a:r>
            <a:endParaRPr lang="en-US" sz="880" dirty="0"/>
          </a:p>
        </p:txBody>
      </p:sp>
      <p:sp>
        <p:nvSpPr>
          <p:cNvPr id="50" name="Text 46"/>
          <p:cNvSpPr/>
          <p:nvPr/>
        </p:nvSpPr>
        <p:spPr>
          <a:xfrm>
            <a:off x="603504" y="5797296"/>
            <a:ext cx="7132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BEST FIT</a:t>
            </a:r>
            <a:endParaRPr lang="en-US" sz="750" dirty="0"/>
          </a:p>
        </p:txBody>
      </p:sp>
      <p:sp>
        <p:nvSpPr>
          <p:cNvPr id="51" name="Text 47"/>
          <p:cNvSpPr/>
          <p:nvPr/>
        </p:nvSpPr>
        <p:spPr>
          <a:xfrm>
            <a:off x="1353312" y="576986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Several AI demands compete for investment, the first use case is not agreed, or leadership needs a defensible production decision.</a:t>
            </a:r>
            <a:endParaRPr lang="en-US" sz="820" dirty="0"/>
          </a:p>
        </p:txBody>
      </p:sp>
      <p:sp>
        <p:nvSpPr>
          <p:cNvPr id="52" name="Text 48">
            <a:hlinkClick r:id="rId3" tooltip=""/>
          </p:cNvPr>
          <p:cNvSpPr/>
          <p:nvPr/>
        </p:nvSpPr>
        <p:spPr>
          <a:xfrm>
            <a:off x="7918704" y="570585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20" b="1" u="sng" dirty="0">
                <a:solidFill>
                  <a:srgbClr val="1E40A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Evaluate My AWS AI Assessment</a:t>
            </a:r>
            <a:endParaRPr lang="en-US" sz="1020" dirty="0"/>
          </a:p>
        </p:txBody>
      </p:sp>
      <p:sp>
        <p:nvSpPr>
          <p:cNvPr id="53" name="Text 49"/>
          <p:cNvSpPr/>
          <p:nvPr/>
        </p:nvSpPr>
        <p:spPr>
          <a:xfrm>
            <a:off x="603504" y="6153912"/>
            <a:ext cx="10744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i="1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Applicable AWS Partner programs may support qualified assessment activities. AWS determines availability, eligibility, funding type and amount; approval is not guaranteed.</a:t>
            </a:r>
            <a:endParaRPr lang="en-US" sz="7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3504" y="6519672"/>
            <a:ext cx="10972800" cy="0"/>
          </a:xfrm>
          <a:prstGeom prst="line">
            <a:avLst/>
          </a:prstGeom>
          <a:noFill/>
          <a:ln w="12700">
            <a:solidFill>
              <a:srgbClr val="DCE3E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03504" y="6592824"/>
            <a:ext cx="8138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AWS AI POC funding · Executive briefing</a:t>
            </a:r>
            <a:endParaRPr lang="en-US" sz="740" dirty="0"/>
          </a:p>
        </p:txBody>
      </p:sp>
      <p:sp>
        <p:nvSpPr>
          <p:cNvPr id="5" name="Text 3"/>
          <p:cNvSpPr/>
          <p:nvPr/>
        </p:nvSpPr>
        <p:spPr>
          <a:xfrm>
            <a:off x="11475720" y="658368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4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40" dirty="0"/>
          </a:p>
        </p:txBody>
      </p:sp>
      <p:pic>
        <p:nvPicPr>
          <p:cNvPr id="6" name="Image 0" descr="AW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62288" y="329184"/>
            <a:ext cx="694944" cy="411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0040112" y="329184"/>
            <a:ext cx="0" cy="411480"/>
          </a:xfrm>
          <a:prstGeom prst="line">
            <a:avLst/>
          </a:prstGeom>
          <a:noFill/>
          <a:ln w="12700">
            <a:solidFill>
              <a:srgbClr val="DCE3EC"/>
            </a:solidFill>
            <a:prstDash val="solid"/>
          </a:ln>
        </p:spPr>
      </p:sp>
      <p:pic>
        <p:nvPicPr>
          <p:cNvPr id="8" name="Image 1" descr="Pronix.a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992" y="402336"/>
            <a:ext cx="1371600" cy="3017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3504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E40A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AWS AI POC FUNDING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603504" y="82296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Validate the business case—and the AI system—before production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603504" y="1417320"/>
            <a:ext cx="10744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Pronix.ai designs a production-path POC on AWS with business and technical success criteria, architecture, data controls and the production decision defined up front.</a:t>
            </a:r>
            <a:endParaRPr lang="en-US" sz="1080" dirty="0"/>
          </a:p>
        </p:txBody>
      </p:sp>
      <p:sp>
        <p:nvSpPr>
          <p:cNvPr id="12" name="Shape 8"/>
          <p:cNvSpPr/>
          <p:nvPr/>
        </p:nvSpPr>
        <p:spPr>
          <a:xfrm>
            <a:off x="603504" y="1828800"/>
            <a:ext cx="1673352" cy="429768"/>
          </a:xfrm>
          <a:prstGeom prst="rect">
            <a:avLst/>
          </a:prstGeom>
          <a:solidFill>
            <a:srgbClr val="EEF2FB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76656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Agentic AI</a:t>
            </a:r>
            <a:endParaRPr lang="en-US" sz="780" dirty="0"/>
          </a:p>
        </p:txBody>
      </p:sp>
      <p:sp>
        <p:nvSpPr>
          <p:cNvPr id="14" name="Shape 10"/>
          <p:cNvSpPr/>
          <p:nvPr/>
        </p:nvSpPr>
        <p:spPr>
          <a:xfrm>
            <a:off x="2450592" y="1828800"/>
            <a:ext cx="1673352" cy="429768"/>
          </a:xfrm>
          <a:prstGeom prst="rect">
            <a:avLst/>
          </a:prstGeom>
          <a:solidFill>
            <a:srgbClr val="EEF2FB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2523744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GenAI + RAG</a:t>
            </a:r>
            <a:endParaRPr lang="en-US" sz="780" dirty="0"/>
          </a:p>
        </p:txBody>
      </p:sp>
      <p:sp>
        <p:nvSpPr>
          <p:cNvPr id="16" name="Shape 12"/>
          <p:cNvSpPr/>
          <p:nvPr/>
        </p:nvSpPr>
        <p:spPr>
          <a:xfrm>
            <a:off x="4297680" y="1828800"/>
            <a:ext cx="1673352" cy="429768"/>
          </a:xfrm>
          <a:prstGeom prst="rect">
            <a:avLst/>
          </a:prstGeom>
          <a:solidFill>
            <a:srgbClr val="FFF0E6"/>
          </a:solidFill>
          <a:ln w="12700">
            <a:solidFill>
              <a:srgbClr val="F5B37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370832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A7430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Amazon Bedrock</a:t>
            </a:r>
            <a:endParaRPr lang="en-US" sz="780" dirty="0"/>
          </a:p>
        </p:txBody>
      </p:sp>
      <p:sp>
        <p:nvSpPr>
          <p:cNvPr id="18" name="Shape 14"/>
          <p:cNvSpPr/>
          <p:nvPr/>
        </p:nvSpPr>
        <p:spPr>
          <a:xfrm>
            <a:off x="6144768" y="1828800"/>
            <a:ext cx="1673352" cy="429768"/>
          </a:xfrm>
          <a:prstGeom prst="rect">
            <a:avLst/>
          </a:prstGeom>
          <a:solidFill>
            <a:srgbClr val="EEF2FB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217920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 Center AI</a:t>
            </a:r>
            <a:endParaRPr lang="en-US" sz="780" dirty="0"/>
          </a:p>
        </p:txBody>
      </p:sp>
      <p:sp>
        <p:nvSpPr>
          <p:cNvPr id="20" name="Shape 16"/>
          <p:cNvSpPr/>
          <p:nvPr/>
        </p:nvSpPr>
        <p:spPr>
          <a:xfrm>
            <a:off x="7991856" y="1828800"/>
            <a:ext cx="1673352" cy="429768"/>
          </a:xfrm>
          <a:prstGeom prst="rect">
            <a:avLst/>
          </a:prstGeom>
          <a:solidFill>
            <a:srgbClr val="EEF2FB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065008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AI</a:t>
            </a:r>
            <a:endParaRPr lang="en-US" sz="780" dirty="0"/>
          </a:p>
        </p:txBody>
      </p:sp>
      <p:sp>
        <p:nvSpPr>
          <p:cNvPr id="22" name="Shape 18"/>
          <p:cNvSpPr/>
          <p:nvPr/>
        </p:nvSpPr>
        <p:spPr>
          <a:xfrm>
            <a:off x="9838944" y="1828800"/>
            <a:ext cx="1673352" cy="429768"/>
          </a:xfrm>
          <a:prstGeom prst="rect">
            <a:avLst/>
          </a:prstGeom>
          <a:solidFill>
            <a:srgbClr val="EEF2FB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9912096" y="1975104"/>
            <a:ext cx="1527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Automation</a:t>
            </a:r>
            <a:endParaRPr lang="en-US" sz="780" dirty="0"/>
          </a:p>
        </p:txBody>
      </p:sp>
      <p:sp>
        <p:nvSpPr>
          <p:cNvPr id="24" name="Shape 20"/>
          <p:cNvSpPr/>
          <p:nvPr/>
        </p:nvSpPr>
        <p:spPr>
          <a:xfrm>
            <a:off x="603504" y="2514600"/>
            <a:ext cx="5138928" cy="2231136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03504" y="2514600"/>
            <a:ext cx="54864" cy="2231136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777240" y="2679192"/>
            <a:ext cx="347472" cy="347472"/>
          </a:xfrm>
          <a:prstGeom prst="ellipse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777240" y="2772461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650" dirty="0"/>
          </a:p>
        </p:txBody>
      </p:sp>
      <p:sp>
        <p:nvSpPr>
          <p:cNvPr id="28" name="Text 24"/>
          <p:cNvSpPr/>
          <p:nvPr/>
        </p:nvSpPr>
        <p:spPr>
          <a:xfrm>
            <a:off x="1234440" y="2688336"/>
            <a:ext cx="43159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strong POC starts with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786384" y="3163824"/>
            <a:ext cx="477316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Defined business problem and executive sponsor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owner, identified enterprise data and credible AWS workload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Measurable business and technical success criteria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Security, privacy and governance requirements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production decision if validation succeeds</a:t>
            </a:r>
            <a:endParaRPr lang="en-US" sz="910" dirty="0"/>
          </a:p>
        </p:txBody>
      </p:sp>
      <p:sp>
        <p:nvSpPr>
          <p:cNvPr id="30" name="Shape 26"/>
          <p:cNvSpPr/>
          <p:nvPr/>
        </p:nvSpPr>
        <p:spPr>
          <a:xfrm>
            <a:off x="6135624" y="2514600"/>
            <a:ext cx="5212080" cy="2231136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6135624" y="2514600"/>
            <a:ext cx="54864" cy="2231136"/>
          </a:xfrm>
          <a:prstGeom prst="rect">
            <a:avLst/>
          </a:prstGeom>
          <a:solidFill>
            <a:srgbClr val="14866D"/>
          </a:solidFill>
          <a:ln w="12700">
            <a:solidFill>
              <a:srgbClr val="14866D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6309360" y="2679192"/>
            <a:ext cx="347472" cy="347472"/>
          </a:xfrm>
          <a:prstGeom prst="ellipse">
            <a:avLst/>
          </a:prstGeom>
          <a:solidFill>
            <a:srgbClr val="14866D"/>
          </a:solidFill>
          <a:ln w="12700">
            <a:solidFill>
              <a:srgbClr val="14866D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6309360" y="2772461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650" dirty="0"/>
          </a:p>
        </p:txBody>
      </p:sp>
      <p:sp>
        <p:nvSpPr>
          <p:cNvPr id="34" name="Text 30"/>
          <p:cNvSpPr/>
          <p:nvPr/>
        </p:nvSpPr>
        <p:spPr>
          <a:xfrm>
            <a:off x="6766560" y="2688336"/>
            <a:ext cx="4389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decision outputs</a:t>
            </a:r>
            <a:endParaRPr lang="en-US" sz="1350" dirty="0"/>
          </a:p>
        </p:txBody>
      </p:sp>
      <p:sp>
        <p:nvSpPr>
          <p:cNvPr id="35" name="Text 31"/>
          <p:cNvSpPr/>
          <p:nvPr/>
        </p:nvSpPr>
        <p:spPr>
          <a:xfrm>
            <a:off x="6318504" y="3163824"/>
            <a:ext cx="484632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Working POC + measured results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architecture, risks and controls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roadmap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lens: productivity, resolution, containment, accuracy and unit economics</a:t>
            </a:r>
            <a:endParaRPr lang="en-US" sz="910" dirty="0"/>
          </a:p>
          <a:p>
            <a:pPr indent="0" marL="0">
              <a:buNone/>
            </a:pPr>
            <a:endParaRPr lang="en-US" sz="910" dirty="0"/>
          </a:p>
          <a:p>
            <a:pPr indent="0" marL="0">
              <a:buNone/>
            </a:pPr>
            <a:r>
              <a:rPr lang="en-US" sz="91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lens: grounding, response quality, latency, reliability, tool execution, cost and security</a:t>
            </a:r>
            <a:endParaRPr lang="en-US" sz="910" dirty="0"/>
          </a:p>
        </p:txBody>
      </p:sp>
      <p:sp>
        <p:nvSpPr>
          <p:cNvPr id="36" name="Shape 32"/>
          <p:cNvSpPr/>
          <p:nvPr/>
        </p:nvSpPr>
        <p:spPr>
          <a:xfrm>
            <a:off x="603504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676656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Scope</a:t>
            </a:r>
            <a:endParaRPr lang="en-US" sz="880" dirty="0"/>
          </a:p>
        </p:txBody>
      </p:sp>
      <p:sp>
        <p:nvSpPr>
          <p:cNvPr id="38" name="Shape 34"/>
          <p:cNvSpPr/>
          <p:nvPr/>
        </p:nvSpPr>
        <p:spPr>
          <a:xfrm>
            <a:off x="2311908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39" name="Shape 35"/>
          <p:cNvSpPr/>
          <p:nvPr/>
        </p:nvSpPr>
        <p:spPr>
          <a:xfrm>
            <a:off x="2412492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2485644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</a:t>
            </a:r>
            <a:endParaRPr lang="en-US" sz="880" dirty="0"/>
          </a:p>
        </p:txBody>
      </p:sp>
      <p:sp>
        <p:nvSpPr>
          <p:cNvPr id="41" name="Shape 37"/>
          <p:cNvSpPr/>
          <p:nvPr/>
        </p:nvSpPr>
        <p:spPr>
          <a:xfrm>
            <a:off x="4120896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4221480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4294632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Validate</a:t>
            </a:r>
            <a:endParaRPr lang="en-US" sz="880" dirty="0"/>
          </a:p>
        </p:txBody>
      </p:sp>
      <p:sp>
        <p:nvSpPr>
          <p:cNvPr id="44" name="Shape 40"/>
          <p:cNvSpPr/>
          <p:nvPr/>
        </p:nvSpPr>
        <p:spPr>
          <a:xfrm>
            <a:off x="5929884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5" name="Shape 41"/>
          <p:cNvSpPr/>
          <p:nvPr/>
        </p:nvSpPr>
        <p:spPr>
          <a:xfrm>
            <a:off x="6030468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6103620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</a:t>
            </a:r>
            <a:endParaRPr lang="en-US" sz="880" dirty="0"/>
          </a:p>
        </p:txBody>
      </p:sp>
      <p:sp>
        <p:nvSpPr>
          <p:cNvPr id="47" name="Shape 43"/>
          <p:cNvSpPr/>
          <p:nvPr/>
        </p:nvSpPr>
        <p:spPr>
          <a:xfrm>
            <a:off x="7738872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48" name="Shape 44"/>
          <p:cNvSpPr/>
          <p:nvPr/>
        </p:nvSpPr>
        <p:spPr>
          <a:xfrm>
            <a:off x="7839456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7912608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Readout</a:t>
            </a:r>
            <a:endParaRPr lang="en-US" sz="880" dirty="0"/>
          </a:p>
        </p:txBody>
      </p:sp>
      <p:sp>
        <p:nvSpPr>
          <p:cNvPr id="50" name="Shape 46"/>
          <p:cNvSpPr/>
          <p:nvPr/>
        </p:nvSpPr>
        <p:spPr>
          <a:xfrm>
            <a:off x="9547860" y="5294376"/>
            <a:ext cx="91440" cy="0"/>
          </a:xfrm>
          <a:prstGeom prst="line">
            <a:avLst/>
          </a:prstGeom>
          <a:noFill/>
          <a:ln w="17780">
            <a:solidFill>
              <a:srgbClr val="1E40AF"/>
            </a:solidFill>
            <a:prstDash val="solid"/>
            <a:tailEnd type="triangle"/>
          </a:ln>
        </p:spPr>
      </p:sp>
      <p:sp>
        <p:nvSpPr>
          <p:cNvPr id="51" name="Shape 47"/>
          <p:cNvSpPr/>
          <p:nvPr/>
        </p:nvSpPr>
        <p:spPr>
          <a:xfrm>
            <a:off x="9648444" y="4965192"/>
            <a:ext cx="16992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9721596" y="5184648"/>
            <a:ext cx="15529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Production Decision</a:t>
            </a:r>
            <a:endParaRPr lang="en-US" sz="880" dirty="0"/>
          </a:p>
        </p:txBody>
      </p:sp>
      <p:sp>
        <p:nvSpPr>
          <p:cNvPr id="53" name="Text 49">
            <a:hlinkClick r:id="rId3" tooltip=""/>
          </p:cNvPr>
          <p:cNvSpPr/>
          <p:nvPr/>
        </p:nvSpPr>
        <p:spPr>
          <a:xfrm>
            <a:off x="603504" y="5797296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u="sng" dirty="0">
                <a:solidFill>
                  <a:srgbClr val="1E40A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Evaluate My AWS POC</a:t>
            </a:r>
            <a:endParaRPr lang="en-US" sz="1050" dirty="0"/>
          </a:p>
        </p:txBody>
      </p:sp>
      <p:sp>
        <p:nvSpPr>
          <p:cNvPr id="54" name="Text 50">
            <a:hlinkClick r:id="rId4" tooltip=""/>
          </p:cNvPr>
          <p:cNvSpPr/>
          <p:nvPr/>
        </p:nvSpPr>
        <p:spPr>
          <a:xfrm>
            <a:off x="2980944" y="5824728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u="sng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pronix.ai/campaigns/aws-poc-funding</a:t>
            </a:r>
            <a:endParaRPr lang="en-US" sz="800" dirty="0"/>
          </a:p>
        </p:txBody>
      </p:sp>
      <p:sp>
        <p:nvSpPr>
          <p:cNvPr id="55" name="Text 51"/>
          <p:cNvSpPr/>
          <p:nvPr/>
        </p:nvSpPr>
        <p:spPr>
          <a:xfrm>
            <a:off x="603504" y="6153912"/>
            <a:ext cx="10744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40" i="1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Qualified opportunities may be eligible for applicable AWS funding. AWS determines funding availability, eligibility, funding type and amount; no universal amount or approval is guaranteed.</a:t>
            </a:r>
            <a:endParaRPr lang="en-US" sz="7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3504" y="6519672"/>
            <a:ext cx="109728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03504" y="6592824"/>
            <a:ext cx="8138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Pronix.ai company profile · Executive briefing</a:t>
            </a:r>
            <a:endParaRPr lang="en-US" sz="740" dirty="0"/>
          </a:p>
        </p:txBody>
      </p:sp>
      <p:sp>
        <p:nvSpPr>
          <p:cNvPr id="5" name="Text 3"/>
          <p:cNvSpPr/>
          <p:nvPr/>
        </p:nvSpPr>
        <p:spPr>
          <a:xfrm>
            <a:off x="11475720" y="658368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40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40" dirty="0"/>
          </a:p>
        </p:txBody>
      </p:sp>
      <p:pic>
        <p:nvPicPr>
          <p:cNvPr id="6" name="Image 0" descr="Pronix.a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" y="429768"/>
            <a:ext cx="1737360" cy="44805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560320" y="402336"/>
            <a:ext cx="0" cy="50292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</p:sp>
      <p:pic>
        <p:nvPicPr>
          <p:cNvPr id="8" name="Image 1" descr="AW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02336"/>
            <a:ext cx="850392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3504" y="1106424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SPECIALIZED AI &amp; CX SYSTEMS INTEGRATOR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03504" y="1481328"/>
            <a:ext cx="5212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strategy and pilots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production outcomes.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603504" y="2688336"/>
            <a:ext cx="5074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Pronix.ai is the AI &amp; CX systems integration practice of Pronix Inc., combining specialized expertise, enterprise integration and production execution.</a:t>
            </a:r>
            <a:endParaRPr lang="en-US" sz="1130" dirty="0"/>
          </a:p>
        </p:txBody>
      </p:sp>
      <p:sp>
        <p:nvSpPr>
          <p:cNvPr id="12" name="Shape 8"/>
          <p:cNvSpPr/>
          <p:nvPr/>
        </p:nvSpPr>
        <p:spPr>
          <a:xfrm>
            <a:off x="603504" y="3575304"/>
            <a:ext cx="5074920" cy="603504"/>
          </a:xfrm>
          <a:prstGeom prst="rect">
            <a:avLst/>
          </a:prstGeom>
          <a:solidFill>
            <a:srgbClr val="17325D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50392" y="3794760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ADVISE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2002536" y="3749040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350008" y="3794760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IMPLEMENT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703320" y="3749040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→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041648" y="3794760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RUN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03504" y="4462272"/>
            <a:ext cx="5074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Enterprise AI &amp; Agentic AI  ·  CX &amp; Contact Center AI  ·  AI Business Automation</a:t>
            </a:r>
            <a:endParaRPr lang="en-US" sz="1040" dirty="0"/>
          </a:p>
        </p:txBody>
      </p:sp>
      <p:sp>
        <p:nvSpPr>
          <p:cNvPr id="19" name="Text 15"/>
          <p:cNvSpPr/>
          <p:nvPr/>
        </p:nvSpPr>
        <p:spPr>
          <a:xfrm>
            <a:off x="603504" y="5074920"/>
            <a:ext cx="5074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US-based architecture and program leadership with global engineering pods supporting build, cutover, hypercare and 24×7 managed operations.</a:t>
            </a:r>
            <a:endParaRPr lang="en-US" sz="950" dirty="0"/>
          </a:p>
        </p:txBody>
      </p:sp>
      <p:sp>
        <p:nvSpPr>
          <p:cNvPr id="20" name="Shape 16"/>
          <p:cNvSpPr/>
          <p:nvPr/>
        </p:nvSpPr>
        <p:spPr>
          <a:xfrm>
            <a:off x="6053328" y="576072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6181344" y="68580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2010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6181344" y="103327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Founded</a:t>
            </a:r>
            <a:endParaRPr lang="en-US" sz="680" dirty="0"/>
          </a:p>
        </p:txBody>
      </p:sp>
      <p:sp>
        <p:nvSpPr>
          <p:cNvPr id="23" name="Shape 19"/>
          <p:cNvSpPr/>
          <p:nvPr/>
        </p:nvSpPr>
        <p:spPr>
          <a:xfrm>
            <a:off x="7808976" y="576072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936992" y="68580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200+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7936992" y="103327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Certified engineers &amp; architects</a:t>
            </a:r>
            <a:endParaRPr lang="en-US" sz="680" dirty="0"/>
          </a:p>
        </p:txBody>
      </p:sp>
      <p:sp>
        <p:nvSpPr>
          <p:cNvPr id="26" name="Shape 22"/>
          <p:cNvSpPr/>
          <p:nvPr/>
        </p:nvSpPr>
        <p:spPr>
          <a:xfrm>
            <a:off x="9564624" y="576072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9692640" y="68580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15+</a:t>
            </a:r>
            <a:endParaRPr lang="en-US" sz="1700" dirty="0"/>
          </a:p>
        </p:txBody>
      </p:sp>
      <p:sp>
        <p:nvSpPr>
          <p:cNvPr id="28" name="Text 24"/>
          <p:cNvSpPr/>
          <p:nvPr/>
        </p:nvSpPr>
        <p:spPr>
          <a:xfrm>
            <a:off x="9692640" y="103327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Average years enterprise delivery experience</a:t>
            </a:r>
            <a:endParaRPr lang="en-US" sz="680" dirty="0"/>
          </a:p>
        </p:txBody>
      </p:sp>
      <p:sp>
        <p:nvSpPr>
          <p:cNvPr id="29" name="Shape 25"/>
          <p:cNvSpPr/>
          <p:nvPr/>
        </p:nvSpPr>
        <p:spPr>
          <a:xfrm>
            <a:off x="6053328" y="1563624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6181344" y="16733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100+</a:t>
            </a:r>
            <a:endParaRPr lang="en-US" sz="1700" dirty="0"/>
          </a:p>
        </p:txBody>
      </p:sp>
      <p:sp>
        <p:nvSpPr>
          <p:cNvPr id="31" name="Text 27"/>
          <p:cNvSpPr/>
          <p:nvPr/>
        </p:nvSpPr>
        <p:spPr>
          <a:xfrm>
            <a:off x="6181344" y="2020824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clients worldwide</a:t>
            </a:r>
            <a:endParaRPr lang="en-US" sz="680" dirty="0"/>
          </a:p>
        </p:txBody>
      </p:sp>
      <p:sp>
        <p:nvSpPr>
          <p:cNvPr id="32" name="Shape 28"/>
          <p:cNvSpPr/>
          <p:nvPr/>
        </p:nvSpPr>
        <p:spPr>
          <a:xfrm>
            <a:off x="7808976" y="1563624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7936992" y="16733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700" dirty="0"/>
          </a:p>
        </p:txBody>
      </p:sp>
      <p:sp>
        <p:nvSpPr>
          <p:cNvPr id="34" name="Text 30"/>
          <p:cNvSpPr/>
          <p:nvPr/>
        </p:nvSpPr>
        <p:spPr>
          <a:xfrm>
            <a:off x="7936992" y="2020824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delivery regions</a:t>
            </a:r>
            <a:endParaRPr lang="en-US" sz="680" dirty="0"/>
          </a:p>
        </p:txBody>
      </p:sp>
      <p:sp>
        <p:nvSpPr>
          <p:cNvPr id="35" name="Shape 31"/>
          <p:cNvSpPr/>
          <p:nvPr/>
        </p:nvSpPr>
        <p:spPr>
          <a:xfrm>
            <a:off x="9564624" y="1563624"/>
            <a:ext cx="1536192" cy="777240"/>
          </a:xfrm>
          <a:prstGeom prst="rect">
            <a:avLst/>
          </a:prstGeom>
          <a:solidFill>
            <a:srgbClr val="12203A"/>
          </a:solidFill>
          <a:ln w="12700">
            <a:solidFill>
              <a:srgbClr val="29405F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9692640" y="16733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24×7</a:t>
            </a:r>
            <a:endParaRPr lang="en-US" sz="1700" dirty="0"/>
          </a:p>
        </p:txBody>
      </p:sp>
      <p:sp>
        <p:nvSpPr>
          <p:cNvPr id="37" name="Text 33"/>
          <p:cNvSpPr/>
          <p:nvPr/>
        </p:nvSpPr>
        <p:spPr>
          <a:xfrm>
            <a:off x="9692640" y="2020824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CFD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Managed operations</a:t>
            </a:r>
            <a:endParaRPr lang="en-US" sz="680" dirty="0"/>
          </a:p>
        </p:txBody>
      </p:sp>
      <p:sp>
        <p:nvSpPr>
          <p:cNvPr id="38" name="Shape 34"/>
          <p:cNvSpPr/>
          <p:nvPr/>
        </p:nvSpPr>
        <p:spPr>
          <a:xfrm>
            <a:off x="6053328" y="2724912"/>
            <a:ext cx="5056632" cy="11521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9" name="Image 2" descr="AWS Advanced Partner bad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148" y="2852928"/>
            <a:ext cx="713232" cy="713232"/>
          </a:xfrm>
          <a:prstGeom prst="rect">
            <a:avLst/>
          </a:prstGeom>
        </p:spPr>
      </p:pic>
      <p:pic>
        <p:nvPicPr>
          <p:cNvPr id="40" name="Image 3" descr="AWS Generative AI Competency Partner bad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304" y="2816352"/>
            <a:ext cx="786384" cy="786384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7434072" y="3703320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80" b="1" spc="110" kern="0" dirty="0">
                <a:solidFill>
                  <a:srgbClr val="1E40A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VERIFIED AWS CREDENTIALS</a:t>
            </a:r>
            <a:endParaRPr lang="en-US" sz="680" dirty="0"/>
          </a:p>
        </p:txBody>
      </p:sp>
      <p:sp>
        <p:nvSpPr>
          <p:cNvPr id="42" name="Text 36"/>
          <p:cNvSpPr/>
          <p:nvPr/>
        </p:nvSpPr>
        <p:spPr>
          <a:xfrm>
            <a:off x="6053328" y="4233672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A9C1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 &amp; PLATFORM ECOSYSTEM</a:t>
            </a:r>
            <a:endParaRPr lang="en-US" sz="800" dirty="0"/>
          </a:p>
        </p:txBody>
      </p:sp>
      <p:sp>
        <p:nvSpPr>
          <p:cNvPr id="43" name="Text 37"/>
          <p:cNvSpPr/>
          <p:nvPr/>
        </p:nvSpPr>
        <p:spPr>
          <a:xfrm>
            <a:off x="6053328" y="4544568"/>
            <a:ext cx="50566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Microsoft · Google Cloud · Amazon Connect · Genesys Cloud CX · NICE · Five9 · Kore.ai · Salesforce · OpenAI · Claude</a:t>
            </a:r>
            <a:endParaRPr lang="en-US" sz="1020" dirty="0"/>
          </a:p>
        </p:txBody>
      </p:sp>
      <p:sp>
        <p:nvSpPr>
          <p:cNvPr id="44" name="Text 38"/>
          <p:cNvSpPr/>
          <p:nvPr/>
        </p:nvSpPr>
        <p:spPr>
          <a:xfrm>
            <a:off x="6053328" y="5303520"/>
            <a:ext cx="5056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i="1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 names are descriptive ecosystem references and do not imply a stronger alliance status than separately verified credentials.</a:t>
            </a:r>
            <a:endParaRPr lang="en-US" sz="740" dirty="0"/>
          </a:p>
        </p:txBody>
      </p:sp>
      <p:sp>
        <p:nvSpPr>
          <p:cNvPr id="45" name="Shape 39"/>
          <p:cNvSpPr/>
          <p:nvPr/>
        </p:nvSpPr>
        <p:spPr>
          <a:xfrm>
            <a:off x="603504" y="5779008"/>
            <a:ext cx="1074420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0">
            <a:hlinkClick r:id="rId5" tooltip=""/>
          </p:cNvPr>
          <p:cNvSpPr/>
          <p:nvPr/>
        </p:nvSpPr>
        <p:spPr>
          <a:xfrm>
            <a:off x="786384" y="5934456"/>
            <a:ext cx="10515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u="sng" dirty="0">
                <a:solidFill>
                  <a:srgbClr val="0A16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pronix.ai</a:t>
            </a:r>
            <a:endParaRPr lang="en-US" sz="900" dirty="0"/>
          </a:p>
        </p:txBody>
      </p:sp>
      <p:sp>
        <p:nvSpPr>
          <p:cNvPr id="47" name="Text 41">
            <a:hlinkClick r:id="rId6" tooltip=""/>
          </p:cNvPr>
          <p:cNvSpPr/>
          <p:nvPr/>
        </p:nvSpPr>
        <p:spPr>
          <a:xfrm>
            <a:off x="1645920" y="5934456"/>
            <a:ext cx="1828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u="sng" dirty="0">
                <a:solidFill>
                  <a:srgbClr val="1E40A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pronix.ai/contact</a:t>
            </a:r>
            <a:endParaRPr lang="en-US" sz="850" dirty="0"/>
          </a:p>
        </p:txBody>
      </p:sp>
      <p:sp>
        <p:nvSpPr>
          <p:cNvPr id="48" name="Text 42"/>
          <p:cNvSpPr/>
          <p:nvPr/>
        </p:nvSpPr>
        <p:spPr>
          <a:xfrm>
            <a:off x="3657600" y="5934456"/>
            <a:ext cx="725119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Headquarters: Plainsboro, New Jersey, USA  ·  Delivery: United States · India (Hyderabad) · EMEA</a:t>
            </a:r>
            <a:endParaRPr lang="en-US" sz="750" dirty="0"/>
          </a:p>
        </p:txBody>
      </p:sp>
      <p:sp>
        <p:nvSpPr>
          <p:cNvPr id="49" name="Text 43"/>
          <p:cNvSpPr/>
          <p:nvPr/>
        </p:nvSpPr>
        <p:spPr>
          <a:xfrm>
            <a:off x="603504" y="6272784"/>
            <a:ext cx="10744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dirty="0">
                <a:solidFill>
                  <a:srgbClr val="91A0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questionnaires, controls documentation and named client references are available under NDA.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Pronix.ai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Pronix.ai AWS AI Funding CXO Briefing</dc:title>
  <dc:subject>AWS AI funding opportunities and Pronix.ai company credentials for executive stakeholders</dc:subject>
  <dc:creator>Pronix Inc</dc:creator>
  <cp:lastModifiedBy>Pronix Inc</cp:lastModifiedBy>
  <cp:revision>1</cp:revision>
  <dcterms:created xsi:type="dcterms:W3CDTF">2026-09-27T23:48:33Z</dcterms:created>
  <dcterms:modified xsi:type="dcterms:W3CDTF">2026-09-27T23:48:33Z</dcterms:modified>
</cp:coreProperties>
</file>